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73" r:id="rId7"/>
    <p:sldId id="259" r:id="rId8"/>
    <p:sldId id="268" r:id="rId9"/>
    <p:sldId id="269" r:id="rId10"/>
    <p:sldId id="270" r:id="rId11"/>
    <p:sldId id="271" r:id="rId12"/>
    <p:sldId id="274" r:id="rId13"/>
    <p:sldId id="272" r:id="rId14"/>
    <p:sldId id="275" r:id="rId15"/>
    <p:sldId id="276" r:id="rId16"/>
    <p:sldId id="277" r:id="rId17"/>
    <p:sldId id="278" r:id="rId18"/>
    <p:sldId id="279" r:id="rId19"/>
    <p:sldId id="280" r:id="rId20"/>
    <p:sldId id="281" r:id="rId21"/>
    <p:sldId id="282" r:id="rId22"/>
    <p:sldId id="265" r:id="rId23"/>
  </p:sldIdLst>
  <p:sldSz cx="18288000" cy="10287000"/>
  <p:notesSz cx="6858000" cy="9144000"/>
  <p:embeddedFontLst>
    <p:embeddedFont>
      <p:font typeface="Bebas Neue Bold" panose="020B0604020202020204" charset="0"/>
      <p:regular r:id="rId24"/>
    </p:embeddedFont>
    <p:embeddedFont>
      <p:font typeface="Montserra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p:cNvGrpSpPr/>
          <p:nvPr/>
        </p:nvGrpSpPr>
        <p:grpSpPr>
          <a:xfrm>
            <a:off x="1549709" y="7712216"/>
            <a:ext cx="3438827" cy="737246"/>
            <a:chOff x="0" y="0"/>
            <a:chExt cx="1895622" cy="406400"/>
          </a:xfrm>
        </p:grpSpPr>
        <p:sp>
          <p:nvSpPr>
            <p:cNvPr id="4" name="Freeform 4"/>
            <p:cNvSpPr/>
            <p:nvPr/>
          </p:nvSpPr>
          <p:spPr>
            <a:xfrm>
              <a:off x="0" y="0"/>
              <a:ext cx="1895622" cy="406400"/>
            </a:xfrm>
            <a:custGeom>
              <a:avLst/>
              <a:gdLst/>
              <a:ahLst/>
              <a:cxnLst/>
              <a:rect l="l" t="t" r="r" b="b"/>
              <a:pathLst>
                <a:path w="1895622" h="406400">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solidFill>
              <a:srgbClr val="EA6E19"/>
            </a:solidFill>
            <a:ln cap="sq">
              <a:noFill/>
              <a:prstDash val="solid"/>
              <a:miter/>
            </a:ln>
          </p:spPr>
        </p:sp>
        <p:sp>
          <p:nvSpPr>
            <p:cNvPr id="5" name="TextBox 5"/>
            <p:cNvSpPr txBox="1"/>
            <p:nvPr/>
          </p:nvSpPr>
          <p:spPr>
            <a:xfrm>
              <a:off x="0" y="-47625"/>
              <a:ext cx="1895622" cy="454025"/>
            </a:xfrm>
            <a:prstGeom prst="rect">
              <a:avLst/>
            </a:prstGeom>
          </p:spPr>
          <p:txBody>
            <a:bodyPr lIns="31690" tIns="31690" rIns="31690" bIns="31690" rtlCol="0" anchor="ctr"/>
            <a:lstStyle/>
            <a:p>
              <a:pPr marL="0" lvl="0" indent="0" algn="ctr">
                <a:lnSpc>
                  <a:spcPts val="3220"/>
                </a:lnSpc>
                <a:spcBef>
                  <a:spcPct val="0"/>
                </a:spcBef>
              </a:pPr>
              <a:endParaRPr/>
            </a:p>
          </p:txBody>
        </p:sp>
      </p:grpSp>
      <p:sp>
        <p:nvSpPr>
          <p:cNvPr id="6" name="Freeform 6"/>
          <p:cNvSpPr/>
          <p:nvPr/>
        </p:nvSpPr>
        <p:spPr>
          <a:xfrm>
            <a:off x="5331182" y="5732713"/>
            <a:ext cx="11185274" cy="7102649"/>
          </a:xfrm>
          <a:custGeom>
            <a:avLst/>
            <a:gdLst/>
            <a:ahLst/>
            <a:cxnLst/>
            <a:rect l="l" t="t" r="r" b="b"/>
            <a:pathLst>
              <a:path w="11185274" h="7102649">
                <a:moveTo>
                  <a:pt x="0" y="0"/>
                </a:moveTo>
                <a:lnTo>
                  <a:pt x="11185274" y="0"/>
                </a:lnTo>
                <a:lnTo>
                  <a:pt x="11185274" y="7102649"/>
                </a:lnTo>
                <a:lnTo>
                  <a:pt x="0" y="7102649"/>
                </a:lnTo>
                <a:lnTo>
                  <a:pt x="0" y="0"/>
                </a:lnTo>
                <a:close/>
              </a:path>
            </a:pathLst>
          </a:custGeom>
          <a:blipFill>
            <a:blip r:embed="rId3"/>
            <a:stretch>
              <a:fillRect/>
            </a:stretch>
          </a:blipFill>
        </p:spPr>
      </p:sp>
      <p:sp>
        <p:nvSpPr>
          <p:cNvPr id="7" name="TextBox 7"/>
          <p:cNvSpPr txBox="1"/>
          <p:nvPr/>
        </p:nvSpPr>
        <p:spPr>
          <a:xfrm>
            <a:off x="1549709" y="2905491"/>
            <a:ext cx="11105782" cy="5175689"/>
          </a:xfrm>
          <a:prstGeom prst="rect">
            <a:avLst/>
          </a:prstGeom>
        </p:spPr>
        <p:txBody>
          <a:bodyPr lIns="0" tIns="0" rIns="0" bIns="0" rtlCol="0" anchor="t">
            <a:spAutoFit/>
          </a:bodyPr>
          <a:lstStyle/>
          <a:p>
            <a:pPr algn="l">
              <a:lnSpc>
                <a:spcPts val="19563"/>
              </a:lnSpc>
            </a:pPr>
            <a:r>
              <a:rPr lang="en-US" sz="21264" b="1">
                <a:solidFill>
                  <a:srgbClr val="FFFFFF"/>
                </a:solidFill>
                <a:latin typeface="Bebas Neue Bold"/>
                <a:ea typeface="Bebas Neue Bold"/>
                <a:cs typeface="Bebas Neue Bold"/>
                <a:sym typeface="Bebas Neue Bold"/>
              </a:rPr>
              <a:t>WELCOME TO</a:t>
            </a:r>
          </a:p>
          <a:p>
            <a:pPr algn="l">
              <a:lnSpc>
                <a:spcPts val="19563"/>
              </a:lnSpc>
            </a:pPr>
            <a:r>
              <a:rPr lang="en-US" sz="21264" b="1">
                <a:solidFill>
                  <a:srgbClr val="FFFFFF"/>
                </a:solidFill>
                <a:latin typeface="Bebas Neue Bold"/>
                <a:ea typeface="Bebas Neue Bold"/>
                <a:cs typeface="Bebas Neue Bold"/>
                <a:sym typeface="Bebas Neue Bold"/>
              </a:rPr>
              <a:t>PIZZA RESTO</a:t>
            </a:r>
          </a:p>
        </p:txBody>
      </p:sp>
      <p:grpSp>
        <p:nvGrpSpPr>
          <p:cNvPr id="8" name="Group 8"/>
          <p:cNvGrpSpPr/>
          <p:nvPr/>
        </p:nvGrpSpPr>
        <p:grpSpPr>
          <a:xfrm>
            <a:off x="17259300" y="-1588573"/>
            <a:ext cx="1788844" cy="12826898"/>
            <a:chOff x="0" y="0"/>
            <a:chExt cx="471136" cy="3378278"/>
          </a:xfrm>
        </p:grpSpPr>
        <p:sp>
          <p:nvSpPr>
            <p:cNvPr id="9" name="Freeform 9"/>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10" name="TextBox 10"/>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grpSp>
        <p:nvGrpSpPr>
          <p:cNvPr id="11" name="Group 11"/>
          <p:cNvGrpSpPr/>
          <p:nvPr/>
        </p:nvGrpSpPr>
        <p:grpSpPr>
          <a:xfrm>
            <a:off x="12776189" y="4611489"/>
            <a:ext cx="2980029" cy="29800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EA6E19"/>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grpSp>
        <p:nvGrpSpPr>
          <p:cNvPr id="14" name="Group 14"/>
          <p:cNvGrpSpPr/>
          <p:nvPr/>
        </p:nvGrpSpPr>
        <p:grpSpPr>
          <a:xfrm>
            <a:off x="-1543050" y="-1895009"/>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7" name="Freeform 17"/>
          <p:cNvSpPr/>
          <p:nvPr/>
        </p:nvSpPr>
        <p:spPr>
          <a:xfrm>
            <a:off x="15280761" y="3035806"/>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549709" y="1646188"/>
            <a:ext cx="10479638" cy="514190"/>
          </a:xfrm>
          <a:prstGeom prst="rect">
            <a:avLst/>
          </a:prstGeom>
        </p:spPr>
        <p:txBody>
          <a:bodyPr lIns="0" tIns="0" rIns="0" bIns="0" rtlCol="0" anchor="t">
            <a:spAutoFit/>
          </a:bodyPr>
          <a:lstStyle/>
          <a:p>
            <a:pPr algn="l">
              <a:lnSpc>
                <a:spcPts val="4206"/>
              </a:lnSpc>
            </a:pPr>
            <a:r>
              <a:rPr lang="en-US" sz="3004" b="1" spc="309">
                <a:solidFill>
                  <a:srgbClr val="EA6E19"/>
                </a:solidFill>
                <a:latin typeface="Montserrat Bold"/>
                <a:ea typeface="Montserrat Bold"/>
                <a:cs typeface="Montserrat Bold"/>
                <a:sym typeface="Montserrat Bold"/>
              </a:rPr>
              <a:t>Where Every Slice is a Taste of Perfection</a:t>
            </a:r>
          </a:p>
        </p:txBody>
      </p:sp>
      <p:sp>
        <p:nvSpPr>
          <p:cNvPr id="19" name="TextBox 19"/>
          <p:cNvSpPr txBox="1"/>
          <p:nvPr/>
        </p:nvSpPr>
        <p:spPr>
          <a:xfrm>
            <a:off x="1718741" y="7850417"/>
            <a:ext cx="3100763" cy="413901"/>
          </a:xfrm>
          <a:prstGeom prst="rect">
            <a:avLst/>
          </a:prstGeom>
        </p:spPr>
        <p:txBody>
          <a:bodyPr lIns="0" tIns="0" rIns="0" bIns="0" rtlCol="0" anchor="t">
            <a:spAutoFit/>
          </a:bodyPr>
          <a:lstStyle/>
          <a:p>
            <a:pPr algn="ctr">
              <a:lnSpc>
                <a:spcPts val="3436"/>
              </a:lnSpc>
            </a:pPr>
            <a:r>
              <a:rPr lang="en-US" sz="2454" b="1">
                <a:solidFill>
                  <a:srgbClr val="FFFFFF"/>
                </a:solidFill>
                <a:latin typeface="Montserrat Bold"/>
                <a:ea typeface="Montserrat Bold"/>
                <a:cs typeface="Montserrat Bold"/>
                <a:sym typeface="Montserrat Bold"/>
              </a:rPr>
              <a:t>Start Your Slide</a:t>
            </a:r>
          </a:p>
        </p:txBody>
      </p:sp>
      <p:sp>
        <p:nvSpPr>
          <p:cNvPr id="20" name="TextBox 20"/>
          <p:cNvSpPr txBox="1"/>
          <p:nvPr/>
        </p:nvSpPr>
        <p:spPr>
          <a:xfrm>
            <a:off x="13054313" y="5402848"/>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1" name="Freeform 21"/>
          <p:cNvSpPr/>
          <p:nvPr/>
        </p:nvSpPr>
        <p:spPr>
          <a:xfrm>
            <a:off x="-752650" y="9258300"/>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B0BCE-A2E7-92A2-A607-4C6A1B4537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B2CFE7-8D33-7513-30C0-7FEE3524960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50BBD4E8-4EF0-48AF-479E-183618B0A29A}"/>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2FA3A7A4-5C70-E18B-1FD0-0B8801F3691D}"/>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C5754E2B-6294-8BEF-16AA-78D156CB572D}"/>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4DAE05C5-E8C3-0A95-181C-2B87EE036A3B}"/>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D38162FD-E71B-9B1C-C274-E53B39CCD04D}"/>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AA1DBDA8-6830-2AC4-2CDF-EE2378F2AD6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BF5569CD-AA0A-C842-AADE-7883F1C717A3}"/>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3A9869C5-09C7-9E4E-5C58-3420B29FB8E6}"/>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2955379A-2594-724C-2A44-AEE6E2957B79}"/>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789DCB91-1AC1-E7BF-C53C-CF7F763E826A}"/>
              </a:ext>
            </a:extLst>
          </p:cNvPr>
          <p:cNvSpPr txBox="1"/>
          <p:nvPr/>
        </p:nvSpPr>
        <p:spPr>
          <a:xfrm>
            <a:off x="1832372" y="520281"/>
            <a:ext cx="11364390" cy="984885"/>
          </a:xfrm>
          <a:prstGeom prst="rect">
            <a:avLst/>
          </a:prstGeom>
          <a:noFill/>
        </p:spPr>
        <p:txBody>
          <a:bodyPr wrap="square">
            <a:spAutoFit/>
          </a:bodyPr>
          <a:lstStyle/>
          <a:p>
            <a:r>
              <a:rPr lang="en-US" sz="4000" b="1" dirty="0">
                <a:solidFill>
                  <a:schemeClr val="bg1"/>
                </a:solidFill>
              </a:rPr>
              <a:t>4 . </a:t>
            </a:r>
            <a:r>
              <a:rPr lang="en-US" sz="4000" dirty="0">
                <a:solidFill>
                  <a:schemeClr val="bg1"/>
                </a:solidFill>
              </a:rPr>
              <a:t>Identify the most common pizza size ordered.</a:t>
            </a:r>
          </a:p>
          <a:p>
            <a:r>
              <a:rPr lang="en-US" sz="1800" dirty="0">
                <a:solidFill>
                  <a:schemeClr val="bg1"/>
                </a:solidFill>
              </a:rPr>
              <a:t>.</a:t>
            </a:r>
          </a:p>
        </p:txBody>
      </p:sp>
      <p:sp>
        <p:nvSpPr>
          <p:cNvPr id="28" name="TextBox 27">
            <a:extLst>
              <a:ext uri="{FF2B5EF4-FFF2-40B4-BE49-F238E27FC236}">
                <a16:creationId xmlns:a16="http://schemas.microsoft.com/office/drawing/2014/main" id="{6E0265A8-C3E9-CAE6-8C5C-E98BCA535CBD}"/>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4B22EE4E-14B6-5E49-0D9F-6A9D64AD7E90}"/>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6" name="Picture 15">
            <a:extLst>
              <a:ext uri="{FF2B5EF4-FFF2-40B4-BE49-F238E27FC236}">
                <a16:creationId xmlns:a16="http://schemas.microsoft.com/office/drawing/2014/main" id="{941A791A-530E-DD70-25FA-733A0305354D}"/>
              </a:ext>
            </a:extLst>
          </p:cNvPr>
          <p:cNvPicPr>
            <a:picLocks noChangeAspect="1"/>
          </p:cNvPicPr>
          <p:nvPr/>
        </p:nvPicPr>
        <p:blipFill>
          <a:blip r:embed="rId5"/>
          <a:stretch>
            <a:fillRect/>
          </a:stretch>
        </p:blipFill>
        <p:spPr>
          <a:xfrm>
            <a:off x="593236" y="1526908"/>
            <a:ext cx="16535400" cy="7986638"/>
          </a:xfrm>
          <a:prstGeom prst="rect">
            <a:avLst/>
          </a:prstGeom>
        </p:spPr>
      </p:pic>
      <p:pic>
        <p:nvPicPr>
          <p:cNvPr id="17" name="Picture 16">
            <a:extLst>
              <a:ext uri="{FF2B5EF4-FFF2-40B4-BE49-F238E27FC236}">
                <a16:creationId xmlns:a16="http://schemas.microsoft.com/office/drawing/2014/main" id="{00CF07F4-3135-DDF1-7BB0-7F8C7ECC22DD}"/>
              </a:ext>
            </a:extLst>
          </p:cNvPr>
          <p:cNvPicPr>
            <a:picLocks noChangeAspect="1"/>
          </p:cNvPicPr>
          <p:nvPr/>
        </p:nvPicPr>
        <p:blipFill>
          <a:blip r:embed="rId6"/>
          <a:stretch>
            <a:fillRect/>
          </a:stretch>
        </p:blipFill>
        <p:spPr>
          <a:xfrm>
            <a:off x="2879236" y="6002968"/>
            <a:ext cx="14249400" cy="3510578"/>
          </a:xfrm>
          <a:prstGeom prst="rect">
            <a:avLst/>
          </a:prstGeom>
        </p:spPr>
      </p:pic>
    </p:spTree>
    <p:extLst>
      <p:ext uri="{BB962C8B-B14F-4D97-AF65-F5344CB8AC3E}">
        <p14:creationId xmlns:p14="http://schemas.microsoft.com/office/powerpoint/2010/main" val="157066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4FBF-877D-0E8E-A1EB-A62C0E7D86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CF2A68-A2D0-2182-F35C-8891FB0796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8D23CCDB-1984-0DBB-D105-ABAE0F5728A1}"/>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2999112F-C9AE-A5F2-3450-BF4383C56FC5}"/>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81873053-F20F-1E57-11A9-FE3188E66F3B}"/>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5B34B790-BEC6-AAC0-5CDC-0C3CFFFDD74D}"/>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6A96F910-0FAC-1992-D43E-B8442C8059DD}"/>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04A355DB-F792-9DAD-D8A1-A5160F7675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1BA35F7F-996B-0604-50A0-FD12889AC195}"/>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FBB3E530-B603-6363-DE90-146ED382A1A7}"/>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ABEB9458-9FC6-7136-1E17-FD33278F7AB8}"/>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6E5DBEC2-CB04-3991-EC1A-D03148B131E8}"/>
              </a:ext>
            </a:extLst>
          </p:cNvPr>
          <p:cNvSpPr txBox="1"/>
          <p:nvPr/>
        </p:nvSpPr>
        <p:spPr>
          <a:xfrm>
            <a:off x="1832372" y="520281"/>
            <a:ext cx="11364390" cy="1323439"/>
          </a:xfrm>
          <a:prstGeom prst="rect">
            <a:avLst/>
          </a:prstGeom>
          <a:noFill/>
        </p:spPr>
        <p:txBody>
          <a:bodyPr wrap="square">
            <a:spAutoFit/>
          </a:bodyPr>
          <a:lstStyle/>
          <a:p>
            <a:r>
              <a:rPr lang="en-US" sz="4000" b="1" dirty="0">
                <a:solidFill>
                  <a:schemeClr val="bg1"/>
                </a:solidFill>
              </a:rPr>
              <a:t>5 . </a:t>
            </a:r>
            <a:r>
              <a:rPr lang="en-US" sz="4000" dirty="0">
                <a:solidFill>
                  <a:schemeClr val="bg1"/>
                </a:solidFill>
              </a:rPr>
              <a:t>List the top 5 most ordered pizza types along with</a:t>
            </a:r>
          </a:p>
          <a:p>
            <a:r>
              <a:rPr lang="en-US" sz="4000" dirty="0">
                <a:solidFill>
                  <a:schemeClr val="bg1"/>
                </a:solidFill>
              </a:rPr>
              <a:t>     their quantities.</a:t>
            </a:r>
            <a:r>
              <a:rPr lang="en-US" sz="4000" dirty="0"/>
              <a:t>.</a:t>
            </a:r>
            <a:r>
              <a:rPr lang="en-US" sz="1800" dirty="0">
                <a:solidFill>
                  <a:schemeClr val="bg1"/>
                </a:solidFill>
              </a:rPr>
              <a:t>.</a:t>
            </a:r>
          </a:p>
        </p:txBody>
      </p:sp>
      <p:sp>
        <p:nvSpPr>
          <p:cNvPr id="28" name="TextBox 27">
            <a:extLst>
              <a:ext uri="{FF2B5EF4-FFF2-40B4-BE49-F238E27FC236}">
                <a16:creationId xmlns:a16="http://schemas.microsoft.com/office/drawing/2014/main" id="{B74B68C4-D621-6853-B01C-7E895099967A}"/>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0591F832-A045-8169-93F6-E283EDBD1A9F}"/>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8" name="Picture 17">
            <a:extLst>
              <a:ext uri="{FF2B5EF4-FFF2-40B4-BE49-F238E27FC236}">
                <a16:creationId xmlns:a16="http://schemas.microsoft.com/office/drawing/2014/main" id="{89DC0B52-F672-42DF-3CF1-FE9665A02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30" y="1843720"/>
            <a:ext cx="16657938" cy="8260587"/>
          </a:xfrm>
          <a:prstGeom prst="rect">
            <a:avLst/>
          </a:prstGeom>
        </p:spPr>
      </p:pic>
      <p:pic>
        <p:nvPicPr>
          <p:cNvPr id="21" name="Picture 20">
            <a:extLst>
              <a:ext uri="{FF2B5EF4-FFF2-40B4-BE49-F238E27FC236}">
                <a16:creationId xmlns:a16="http://schemas.microsoft.com/office/drawing/2014/main" id="{A5D2FF55-E822-204C-FEDB-BE63537AB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9058" y="7112718"/>
            <a:ext cx="14233710" cy="2831382"/>
          </a:xfrm>
          <a:prstGeom prst="rect">
            <a:avLst/>
          </a:prstGeom>
        </p:spPr>
      </p:pic>
    </p:spTree>
    <p:extLst>
      <p:ext uri="{BB962C8B-B14F-4D97-AF65-F5344CB8AC3E}">
        <p14:creationId xmlns:p14="http://schemas.microsoft.com/office/powerpoint/2010/main" val="260780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D9329-0A46-AD73-6916-159A0013D0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0D8586-36A7-B5B6-6DFC-6FE6DB2246DA}"/>
              </a:ext>
            </a:extLst>
          </p:cNvPr>
          <p:cNvSpPr/>
          <p:nvPr/>
        </p:nvSpPr>
        <p:spPr>
          <a:xfrm>
            <a:off x="-382018" y="-26090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a:extLst>
              <a:ext uri="{FF2B5EF4-FFF2-40B4-BE49-F238E27FC236}">
                <a16:creationId xmlns:a16="http://schemas.microsoft.com/office/drawing/2014/main" id="{C700D3C0-974E-FF18-AFEE-A58B83BD4EA4}"/>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C7020FD9-BFE3-B76D-8E8E-6CACB463C522}"/>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928F37CB-E2F4-3B6D-0AA8-75123CCEA6E2}"/>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2C9E17E6-C139-11D7-AAE3-95E9C240D7F3}"/>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EB0C873D-64CA-0F70-993F-4DB36A91F925}"/>
              </a:ext>
            </a:extLst>
          </p:cNvPr>
          <p:cNvGrpSpPr/>
          <p:nvPr/>
        </p:nvGrpSpPr>
        <p:grpSpPr>
          <a:xfrm>
            <a:off x="92696" y="-283056"/>
            <a:ext cx="3086100" cy="3086100"/>
            <a:chOff x="0" y="0"/>
            <a:chExt cx="812800" cy="812800"/>
          </a:xfrm>
        </p:grpSpPr>
        <p:sp>
          <p:nvSpPr>
            <p:cNvPr id="10" name="Freeform 10">
              <a:extLst>
                <a:ext uri="{FF2B5EF4-FFF2-40B4-BE49-F238E27FC236}">
                  <a16:creationId xmlns:a16="http://schemas.microsoft.com/office/drawing/2014/main" id="{64555087-A6BC-5888-3F77-6025D52D25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a:extLst>
                <a:ext uri="{FF2B5EF4-FFF2-40B4-BE49-F238E27FC236}">
                  <a16:creationId xmlns:a16="http://schemas.microsoft.com/office/drawing/2014/main" id="{53D509CA-9970-1900-17F5-80B3D1B84770}"/>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a:extLst>
              <a:ext uri="{FF2B5EF4-FFF2-40B4-BE49-F238E27FC236}">
                <a16:creationId xmlns:a16="http://schemas.microsoft.com/office/drawing/2014/main" id="{A5989EE6-89E3-A8B8-7583-A875FCF70B61}"/>
              </a:ext>
            </a:extLst>
          </p:cNvPr>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03BC52C3-35F6-4047-F308-342C528F4BC7}"/>
              </a:ext>
            </a:extLst>
          </p:cNvPr>
          <p:cNvSpPr txBox="1"/>
          <p:nvPr/>
        </p:nvSpPr>
        <p:spPr>
          <a:xfrm>
            <a:off x="533400" y="3368191"/>
            <a:ext cx="9158643" cy="2616101"/>
          </a:xfrm>
          <a:prstGeom prst="rect">
            <a:avLst/>
          </a:prstGeom>
        </p:spPr>
        <p:txBody>
          <a:bodyPr wrap="square"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intermediate QUESTIONS</a:t>
            </a:r>
          </a:p>
        </p:txBody>
      </p:sp>
      <p:sp>
        <p:nvSpPr>
          <p:cNvPr id="7" name="Freeform 11">
            <a:extLst>
              <a:ext uri="{FF2B5EF4-FFF2-40B4-BE49-F238E27FC236}">
                <a16:creationId xmlns:a16="http://schemas.microsoft.com/office/drawing/2014/main" id="{3BCFD463-EE94-6CCF-776F-BBA3A3D6430A}"/>
              </a:ext>
            </a:extLst>
          </p:cNvPr>
          <p:cNvSpPr/>
          <p:nvPr/>
        </p:nvSpPr>
        <p:spPr>
          <a:xfrm>
            <a:off x="9142888" y="2808502"/>
            <a:ext cx="8379115" cy="6547952"/>
          </a:xfrm>
          <a:custGeom>
            <a:avLst/>
            <a:gdLst/>
            <a:ahLst/>
            <a:cxnLst/>
            <a:rect l="l" t="t" r="r" b="b"/>
            <a:pathLst>
              <a:path w="8379115" h="7782103">
                <a:moveTo>
                  <a:pt x="0" y="0"/>
                </a:moveTo>
                <a:lnTo>
                  <a:pt x="8379115" y="0"/>
                </a:lnTo>
                <a:lnTo>
                  <a:pt x="8379115" y="7782103"/>
                </a:lnTo>
                <a:lnTo>
                  <a:pt x="0" y="7782103"/>
                </a:lnTo>
                <a:lnTo>
                  <a:pt x="0" y="0"/>
                </a:lnTo>
                <a:close/>
              </a:path>
            </a:pathLst>
          </a:custGeom>
          <a:blipFill>
            <a:blip r:embed="rId5"/>
            <a:stretch>
              <a:fillRect/>
            </a:stretch>
          </a:blipFill>
        </p:spPr>
      </p:sp>
    </p:spTree>
    <p:extLst>
      <p:ext uri="{BB962C8B-B14F-4D97-AF65-F5344CB8AC3E}">
        <p14:creationId xmlns:p14="http://schemas.microsoft.com/office/powerpoint/2010/main" val="281641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58C1-CAB1-DCBF-DD86-4412BD9434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F7BC54-4F57-9233-66E9-8A2930231C9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FBE8ED2B-2984-A985-8F23-2DDA3AE0E668}"/>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36EE1D05-DA37-25EA-C3A9-1ABF1555AB5C}"/>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7EC41792-611B-83D7-193F-6229A17419C7}"/>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2823020C-61C1-A016-4376-CCE8CA12E2A6}"/>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E07CCB79-86DF-78AC-F219-E3EBDD0B0371}"/>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1A146923-A7FA-0628-1DEB-477779ABA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9E52739D-D6B4-54D1-3E89-76A7C655D24D}"/>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B3F8BC53-291E-5178-032C-13A43958811E}"/>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DC8B9F7B-5AF1-1278-6C9F-05194C7B05D1}"/>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9265F0EA-472B-BDF6-A857-D7B37C531A68}"/>
              </a:ext>
            </a:extLst>
          </p:cNvPr>
          <p:cNvSpPr txBox="1"/>
          <p:nvPr/>
        </p:nvSpPr>
        <p:spPr>
          <a:xfrm>
            <a:off x="1832372" y="520281"/>
            <a:ext cx="11731228" cy="1323439"/>
          </a:xfrm>
          <a:prstGeom prst="rect">
            <a:avLst/>
          </a:prstGeom>
          <a:noFill/>
        </p:spPr>
        <p:txBody>
          <a:bodyPr wrap="square">
            <a:spAutoFit/>
          </a:bodyPr>
          <a:lstStyle/>
          <a:p>
            <a:r>
              <a:rPr lang="en-US" sz="4000" b="1" dirty="0">
                <a:solidFill>
                  <a:schemeClr val="bg1"/>
                </a:solidFill>
              </a:rPr>
              <a:t>1 .  </a:t>
            </a:r>
            <a:r>
              <a:rPr lang="en-US" sz="4000" dirty="0">
                <a:solidFill>
                  <a:schemeClr val="bg1"/>
                </a:solidFill>
              </a:rPr>
              <a:t>Join the necessary tables to find the total quantity</a:t>
            </a:r>
          </a:p>
          <a:p>
            <a:r>
              <a:rPr lang="en-US" sz="4000" dirty="0">
                <a:solidFill>
                  <a:schemeClr val="bg1"/>
                </a:solidFill>
              </a:rPr>
              <a:t>      of each pizza category ordered.</a:t>
            </a:r>
          </a:p>
        </p:txBody>
      </p:sp>
      <p:sp>
        <p:nvSpPr>
          <p:cNvPr id="28" name="TextBox 27">
            <a:extLst>
              <a:ext uri="{FF2B5EF4-FFF2-40B4-BE49-F238E27FC236}">
                <a16:creationId xmlns:a16="http://schemas.microsoft.com/office/drawing/2014/main" id="{8C2B64E9-040C-FED8-7334-516780ED0DDE}"/>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F03BE263-B616-FE68-E609-8A295814AE46}"/>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6" name="Picture 15">
            <a:extLst>
              <a:ext uri="{FF2B5EF4-FFF2-40B4-BE49-F238E27FC236}">
                <a16:creationId xmlns:a16="http://schemas.microsoft.com/office/drawing/2014/main" id="{DD55E6A2-FA87-A64E-E017-B87368A72424}"/>
              </a:ext>
            </a:extLst>
          </p:cNvPr>
          <p:cNvPicPr>
            <a:picLocks noChangeAspect="1"/>
          </p:cNvPicPr>
          <p:nvPr/>
        </p:nvPicPr>
        <p:blipFill>
          <a:blip r:embed="rId5"/>
          <a:stretch>
            <a:fillRect/>
          </a:stretch>
        </p:blipFill>
        <p:spPr>
          <a:xfrm>
            <a:off x="381000" y="1932114"/>
            <a:ext cx="16747636" cy="8199364"/>
          </a:xfrm>
          <a:prstGeom prst="rect">
            <a:avLst/>
          </a:prstGeom>
        </p:spPr>
      </p:pic>
      <p:pic>
        <p:nvPicPr>
          <p:cNvPr id="18" name="Picture 17">
            <a:extLst>
              <a:ext uri="{FF2B5EF4-FFF2-40B4-BE49-F238E27FC236}">
                <a16:creationId xmlns:a16="http://schemas.microsoft.com/office/drawing/2014/main" id="{9C95222A-B1ED-A62E-50B5-1082A8D5928F}"/>
              </a:ext>
            </a:extLst>
          </p:cNvPr>
          <p:cNvPicPr>
            <a:picLocks noChangeAspect="1"/>
          </p:cNvPicPr>
          <p:nvPr/>
        </p:nvPicPr>
        <p:blipFill>
          <a:blip r:embed="rId6"/>
          <a:stretch>
            <a:fillRect/>
          </a:stretch>
        </p:blipFill>
        <p:spPr>
          <a:xfrm>
            <a:off x="2760268" y="7201316"/>
            <a:ext cx="14368368" cy="2930162"/>
          </a:xfrm>
          <a:prstGeom prst="rect">
            <a:avLst/>
          </a:prstGeom>
        </p:spPr>
      </p:pic>
    </p:spTree>
    <p:extLst>
      <p:ext uri="{BB962C8B-B14F-4D97-AF65-F5344CB8AC3E}">
        <p14:creationId xmlns:p14="http://schemas.microsoft.com/office/powerpoint/2010/main" val="130476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67CA-0725-970B-1D77-51958532F3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F892E0-0679-6412-5E60-F023AAC7B5D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FED5047F-AF27-7D11-731A-4661D3B82059}"/>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1EA25059-27AB-4B13-F926-1B3F2281ECED}"/>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A2502751-362E-6A42-F6D8-3D990E48074F}"/>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FEBFDFFE-5092-2CDD-F214-3361A2F83AE5}"/>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B172EC0D-D586-D348-64AB-766607203724}"/>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EF43552B-4FA0-3007-C3F1-38B45AB484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6A809784-8AE5-27CE-4926-126EB188D77C}"/>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12C3B5BE-DCF6-4D29-67B0-CE2037171AE1}"/>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D0693D1E-2945-89F2-ACEF-6EB7543A7842}"/>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15F9D424-E371-95E6-5A8E-1B757D57ACD1}"/>
              </a:ext>
            </a:extLst>
          </p:cNvPr>
          <p:cNvSpPr txBox="1"/>
          <p:nvPr/>
        </p:nvSpPr>
        <p:spPr>
          <a:xfrm>
            <a:off x="1832372" y="520281"/>
            <a:ext cx="11731228" cy="1938992"/>
          </a:xfrm>
          <a:prstGeom prst="rect">
            <a:avLst/>
          </a:prstGeom>
          <a:noFill/>
        </p:spPr>
        <p:txBody>
          <a:bodyPr wrap="square">
            <a:spAutoFit/>
          </a:bodyPr>
          <a:lstStyle/>
          <a:p>
            <a:r>
              <a:rPr lang="en-US" sz="4000" b="1" dirty="0">
                <a:solidFill>
                  <a:schemeClr val="bg1"/>
                </a:solidFill>
              </a:rPr>
              <a:t>2 .  </a:t>
            </a:r>
            <a:r>
              <a:rPr lang="en-US" sz="4000" dirty="0">
                <a:solidFill>
                  <a:schemeClr val="bg1"/>
                </a:solidFill>
              </a:rPr>
              <a:t>Determine the distribution of orders by hour of the</a:t>
            </a:r>
          </a:p>
          <a:p>
            <a:r>
              <a:rPr lang="en-US" sz="4000" dirty="0">
                <a:solidFill>
                  <a:schemeClr val="bg1"/>
                </a:solidFill>
              </a:rPr>
              <a:t>      day.</a:t>
            </a:r>
          </a:p>
          <a:p>
            <a:pPr marL="514350" indent="-514350">
              <a:buAutoNum type="arabicPeriod"/>
            </a:pPr>
            <a:endParaRPr lang="en-US" sz="4000" dirty="0">
              <a:solidFill>
                <a:schemeClr val="bg1"/>
              </a:solidFill>
            </a:endParaRPr>
          </a:p>
        </p:txBody>
      </p:sp>
      <p:sp>
        <p:nvSpPr>
          <p:cNvPr id="28" name="TextBox 27">
            <a:extLst>
              <a:ext uri="{FF2B5EF4-FFF2-40B4-BE49-F238E27FC236}">
                <a16:creationId xmlns:a16="http://schemas.microsoft.com/office/drawing/2014/main" id="{F0E7B5DC-4B3A-53E5-2179-6C4F4C888EDE}"/>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81696916-7F2E-5309-D0D4-F9416F638A28}"/>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2" name="Picture 11">
            <a:extLst>
              <a:ext uri="{FF2B5EF4-FFF2-40B4-BE49-F238E27FC236}">
                <a16:creationId xmlns:a16="http://schemas.microsoft.com/office/drawing/2014/main" id="{2F55B74A-896E-5DC5-D160-0BF79890456B}"/>
              </a:ext>
            </a:extLst>
          </p:cNvPr>
          <p:cNvPicPr>
            <a:picLocks noChangeAspect="1"/>
          </p:cNvPicPr>
          <p:nvPr/>
        </p:nvPicPr>
        <p:blipFill>
          <a:blip r:embed="rId5"/>
          <a:stretch>
            <a:fillRect/>
          </a:stretch>
        </p:blipFill>
        <p:spPr>
          <a:xfrm>
            <a:off x="281914" y="1865848"/>
            <a:ext cx="16558286" cy="8342054"/>
          </a:xfrm>
          <a:prstGeom prst="rect">
            <a:avLst/>
          </a:prstGeom>
        </p:spPr>
      </p:pic>
      <p:pic>
        <p:nvPicPr>
          <p:cNvPr id="15" name="Picture 14">
            <a:extLst>
              <a:ext uri="{FF2B5EF4-FFF2-40B4-BE49-F238E27FC236}">
                <a16:creationId xmlns:a16="http://schemas.microsoft.com/office/drawing/2014/main" id="{15B54AA3-8B85-3631-D769-0AA0AE259008}"/>
              </a:ext>
            </a:extLst>
          </p:cNvPr>
          <p:cNvPicPr>
            <a:picLocks noChangeAspect="1"/>
          </p:cNvPicPr>
          <p:nvPr/>
        </p:nvPicPr>
        <p:blipFill>
          <a:blip r:embed="rId6"/>
          <a:stretch>
            <a:fillRect/>
          </a:stretch>
        </p:blipFill>
        <p:spPr>
          <a:xfrm>
            <a:off x="2395058" y="7217071"/>
            <a:ext cx="14445141" cy="2456135"/>
          </a:xfrm>
          <a:prstGeom prst="rect">
            <a:avLst/>
          </a:prstGeom>
        </p:spPr>
      </p:pic>
    </p:spTree>
    <p:extLst>
      <p:ext uri="{BB962C8B-B14F-4D97-AF65-F5344CB8AC3E}">
        <p14:creationId xmlns:p14="http://schemas.microsoft.com/office/powerpoint/2010/main" val="101266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5C42-848B-0D47-7446-7427D32CD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6926E6-297C-BDDB-1B14-7C5F56EB9E4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CC865A4D-C8F2-9D20-B0EC-290952BFF7AA}"/>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36882750-D559-1442-ECA9-D35579311FE9}"/>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28FB32CE-6405-5447-3932-C9D3492EA589}"/>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B290999B-4F76-FF19-E433-B82761B13137}"/>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3DB00EDB-2F64-B3A5-0711-640CC7282B31}"/>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CF7AC97C-E1A6-1226-BDB3-8B0A2A7ED4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A5DA1B95-E530-F499-BF7C-0DC33A36A17D}"/>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0CF7FEF5-E98E-F285-2EF5-3B22B92234A0}"/>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AFC79E12-1DEC-C16E-7AC4-ADD67B6695AD}"/>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2A3069CD-F81A-1F2D-7D00-9AE3ACF842D4}"/>
              </a:ext>
            </a:extLst>
          </p:cNvPr>
          <p:cNvSpPr txBox="1"/>
          <p:nvPr/>
        </p:nvSpPr>
        <p:spPr>
          <a:xfrm>
            <a:off x="1832372" y="520281"/>
            <a:ext cx="11731228" cy="1938992"/>
          </a:xfrm>
          <a:prstGeom prst="rect">
            <a:avLst/>
          </a:prstGeom>
          <a:noFill/>
        </p:spPr>
        <p:txBody>
          <a:bodyPr wrap="square">
            <a:spAutoFit/>
          </a:bodyPr>
          <a:lstStyle/>
          <a:p>
            <a:r>
              <a:rPr lang="en-US" sz="4000" b="1" dirty="0">
                <a:solidFill>
                  <a:schemeClr val="bg1"/>
                </a:solidFill>
              </a:rPr>
              <a:t>3 . </a:t>
            </a:r>
            <a:r>
              <a:rPr lang="en-US" sz="4000" dirty="0">
                <a:solidFill>
                  <a:schemeClr val="bg1"/>
                </a:solidFill>
              </a:rPr>
              <a:t>Join relevant tables to find the category-wise</a:t>
            </a:r>
          </a:p>
          <a:p>
            <a:r>
              <a:rPr lang="en-US" sz="4000" dirty="0">
                <a:solidFill>
                  <a:schemeClr val="bg1"/>
                </a:solidFill>
              </a:rPr>
              <a:t>     distribution of pizzas.</a:t>
            </a:r>
          </a:p>
          <a:p>
            <a:endParaRPr lang="en-US" sz="4000" dirty="0">
              <a:solidFill>
                <a:schemeClr val="bg1"/>
              </a:solidFill>
            </a:endParaRPr>
          </a:p>
        </p:txBody>
      </p:sp>
      <p:sp>
        <p:nvSpPr>
          <p:cNvPr id="28" name="TextBox 27">
            <a:extLst>
              <a:ext uri="{FF2B5EF4-FFF2-40B4-BE49-F238E27FC236}">
                <a16:creationId xmlns:a16="http://schemas.microsoft.com/office/drawing/2014/main" id="{290FEC6B-D566-C5C2-3E25-80D5B663A065}"/>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B10DFAF2-81FF-6E66-0F88-A7196D40B2A0}"/>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3" name="Picture 12">
            <a:extLst>
              <a:ext uri="{FF2B5EF4-FFF2-40B4-BE49-F238E27FC236}">
                <a16:creationId xmlns:a16="http://schemas.microsoft.com/office/drawing/2014/main" id="{40EE120B-D085-43F6-62C0-69D914D41644}"/>
              </a:ext>
            </a:extLst>
          </p:cNvPr>
          <p:cNvPicPr>
            <a:picLocks noChangeAspect="1"/>
          </p:cNvPicPr>
          <p:nvPr/>
        </p:nvPicPr>
        <p:blipFill>
          <a:blip r:embed="rId5"/>
          <a:stretch>
            <a:fillRect/>
          </a:stretch>
        </p:blipFill>
        <p:spPr>
          <a:xfrm>
            <a:off x="169027" y="1865848"/>
            <a:ext cx="16747373" cy="8350456"/>
          </a:xfrm>
          <a:prstGeom prst="rect">
            <a:avLst/>
          </a:prstGeom>
        </p:spPr>
      </p:pic>
      <p:pic>
        <p:nvPicPr>
          <p:cNvPr id="16" name="Picture 15">
            <a:extLst>
              <a:ext uri="{FF2B5EF4-FFF2-40B4-BE49-F238E27FC236}">
                <a16:creationId xmlns:a16="http://schemas.microsoft.com/office/drawing/2014/main" id="{B7DCE4FF-63AB-9CA6-5F43-B442481033EF}"/>
              </a:ext>
            </a:extLst>
          </p:cNvPr>
          <p:cNvPicPr>
            <a:picLocks noChangeAspect="1"/>
          </p:cNvPicPr>
          <p:nvPr/>
        </p:nvPicPr>
        <p:blipFill>
          <a:blip r:embed="rId6"/>
          <a:stretch>
            <a:fillRect/>
          </a:stretch>
        </p:blipFill>
        <p:spPr>
          <a:xfrm>
            <a:off x="2201562" y="7168542"/>
            <a:ext cx="14797686" cy="2775558"/>
          </a:xfrm>
          <a:prstGeom prst="rect">
            <a:avLst/>
          </a:prstGeom>
        </p:spPr>
      </p:pic>
    </p:spTree>
    <p:extLst>
      <p:ext uri="{BB962C8B-B14F-4D97-AF65-F5344CB8AC3E}">
        <p14:creationId xmlns:p14="http://schemas.microsoft.com/office/powerpoint/2010/main" val="169695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29A6C-F212-E60E-B0B4-B7D90516C4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27D487-10FB-EACF-22E7-1DF7B935139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801F6C0D-5C75-7B02-1F58-34A36EC16E10}"/>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8965693C-5456-6D02-0C65-9A5D00121439}"/>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3926DD66-2F5F-4552-AFDE-3AC6EAC57CD7}"/>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57025767-7FE2-C88D-BA64-58A3C2DB72A6}"/>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DF168991-384E-140D-451A-767E46FDB23C}"/>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E6F735C7-52F3-1822-601B-081F61E319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17D61A32-6196-5B91-5C11-695496616123}"/>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DB096F59-A834-5636-A66A-99F546AFAD60}"/>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45D271D0-8F1C-7EBE-873E-DB0CA860E60B}"/>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1E491F30-A760-9F21-D036-D1BE3AF36B99}"/>
              </a:ext>
            </a:extLst>
          </p:cNvPr>
          <p:cNvSpPr txBox="1"/>
          <p:nvPr/>
        </p:nvSpPr>
        <p:spPr>
          <a:xfrm>
            <a:off x="1832372" y="520281"/>
            <a:ext cx="11731228" cy="1938992"/>
          </a:xfrm>
          <a:prstGeom prst="rect">
            <a:avLst/>
          </a:prstGeom>
          <a:noFill/>
        </p:spPr>
        <p:txBody>
          <a:bodyPr wrap="square">
            <a:spAutoFit/>
          </a:bodyPr>
          <a:lstStyle/>
          <a:p>
            <a:r>
              <a:rPr lang="en-US" sz="4000" b="1" dirty="0">
                <a:solidFill>
                  <a:schemeClr val="bg1"/>
                </a:solidFill>
              </a:rPr>
              <a:t>4 .  </a:t>
            </a:r>
            <a:r>
              <a:rPr lang="en-US" sz="4000" dirty="0">
                <a:solidFill>
                  <a:schemeClr val="bg1"/>
                </a:solidFill>
              </a:rPr>
              <a:t>Group the orders by date and calculate the average</a:t>
            </a:r>
          </a:p>
          <a:p>
            <a:r>
              <a:rPr lang="en-US" sz="4000" dirty="0">
                <a:solidFill>
                  <a:schemeClr val="bg1"/>
                </a:solidFill>
              </a:rPr>
              <a:t>      number of pizzas ordered per day.</a:t>
            </a:r>
          </a:p>
          <a:p>
            <a:endParaRPr lang="en-US" sz="4000" dirty="0">
              <a:solidFill>
                <a:schemeClr val="bg1"/>
              </a:solidFill>
            </a:endParaRPr>
          </a:p>
        </p:txBody>
      </p:sp>
      <p:sp>
        <p:nvSpPr>
          <p:cNvPr id="28" name="TextBox 27">
            <a:extLst>
              <a:ext uri="{FF2B5EF4-FFF2-40B4-BE49-F238E27FC236}">
                <a16:creationId xmlns:a16="http://schemas.microsoft.com/office/drawing/2014/main" id="{0C52346F-0D6C-DB2C-2A56-C5FF135C607D}"/>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AD15FA1F-4138-0FDB-D505-C44EADBD6D90}"/>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2" name="Picture 11">
            <a:extLst>
              <a:ext uri="{FF2B5EF4-FFF2-40B4-BE49-F238E27FC236}">
                <a16:creationId xmlns:a16="http://schemas.microsoft.com/office/drawing/2014/main" id="{DCB919E9-EFF9-424D-CAB3-5A3A19599EAC}"/>
              </a:ext>
            </a:extLst>
          </p:cNvPr>
          <p:cNvPicPr>
            <a:picLocks noChangeAspect="1"/>
          </p:cNvPicPr>
          <p:nvPr/>
        </p:nvPicPr>
        <p:blipFill>
          <a:blip r:embed="rId5"/>
          <a:stretch>
            <a:fillRect/>
          </a:stretch>
        </p:blipFill>
        <p:spPr>
          <a:xfrm>
            <a:off x="188521" y="1795502"/>
            <a:ext cx="16727879" cy="8324673"/>
          </a:xfrm>
          <a:prstGeom prst="rect">
            <a:avLst/>
          </a:prstGeom>
        </p:spPr>
      </p:pic>
      <p:pic>
        <p:nvPicPr>
          <p:cNvPr id="15" name="Picture 14">
            <a:extLst>
              <a:ext uri="{FF2B5EF4-FFF2-40B4-BE49-F238E27FC236}">
                <a16:creationId xmlns:a16="http://schemas.microsoft.com/office/drawing/2014/main" id="{D4DC44AF-231A-604A-7B2A-4A53AB846002}"/>
              </a:ext>
            </a:extLst>
          </p:cNvPr>
          <p:cNvPicPr>
            <a:picLocks noChangeAspect="1"/>
          </p:cNvPicPr>
          <p:nvPr/>
        </p:nvPicPr>
        <p:blipFill>
          <a:blip r:embed="rId6"/>
          <a:stretch>
            <a:fillRect/>
          </a:stretch>
        </p:blipFill>
        <p:spPr>
          <a:xfrm>
            <a:off x="2462530" y="7522955"/>
            <a:ext cx="14453869" cy="2443813"/>
          </a:xfrm>
          <a:prstGeom prst="rect">
            <a:avLst/>
          </a:prstGeom>
        </p:spPr>
      </p:pic>
    </p:spTree>
    <p:extLst>
      <p:ext uri="{BB962C8B-B14F-4D97-AF65-F5344CB8AC3E}">
        <p14:creationId xmlns:p14="http://schemas.microsoft.com/office/powerpoint/2010/main" val="101941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0C68C-24B4-995A-43C1-7E5E762A42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8B92CA-366D-086D-F25A-36921D0B6CD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C201FA0C-24EE-484A-BD69-6AF81ABEA227}"/>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F5968D4C-AB22-BD73-F238-29BBD35B8924}"/>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DCF77CCF-620E-E56D-DE64-B0848D092BFD}"/>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5171F294-D72E-C2C9-686B-FA777A2FA0ED}"/>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1827F8E4-2FF8-3F73-B256-77EE3E80B27A}"/>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E3225C92-923C-C348-E447-DA795D0602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DA6B5B00-B953-9818-82DF-4FDD9B6D69D3}"/>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CE91377F-E7BC-89E7-0B5E-50089DFBDECB}"/>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C220C822-1AD0-56C3-E66A-D9BC488DFB2E}"/>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CC4898F2-A758-188E-E575-6FA533631F11}"/>
              </a:ext>
            </a:extLst>
          </p:cNvPr>
          <p:cNvSpPr txBox="1"/>
          <p:nvPr/>
        </p:nvSpPr>
        <p:spPr>
          <a:xfrm>
            <a:off x="1832372" y="520281"/>
            <a:ext cx="11731228" cy="1323439"/>
          </a:xfrm>
          <a:prstGeom prst="rect">
            <a:avLst/>
          </a:prstGeom>
          <a:noFill/>
        </p:spPr>
        <p:txBody>
          <a:bodyPr wrap="square">
            <a:spAutoFit/>
          </a:bodyPr>
          <a:lstStyle/>
          <a:p>
            <a:r>
              <a:rPr lang="en-US" sz="4000" b="1" dirty="0">
                <a:solidFill>
                  <a:schemeClr val="bg1"/>
                </a:solidFill>
              </a:rPr>
              <a:t>5 .  </a:t>
            </a:r>
            <a:r>
              <a:rPr lang="en-US" sz="4000" dirty="0">
                <a:solidFill>
                  <a:schemeClr val="bg1"/>
                </a:solidFill>
              </a:rPr>
              <a:t>Determine the top 3 most ordered pizza types based</a:t>
            </a:r>
          </a:p>
          <a:p>
            <a:r>
              <a:rPr lang="en-US" sz="4000" dirty="0">
                <a:solidFill>
                  <a:schemeClr val="bg1"/>
                </a:solidFill>
              </a:rPr>
              <a:t>      on revenue.</a:t>
            </a:r>
            <a:r>
              <a:rPr lang="en-US" sz="4000" dirty="0"/>
              <a:t>.</a:t>
            </a:r>
            <a:endParaRPr lang="en-US" sz="4000" dirty="0">
              <a:solidFill>
                <a:schemeClr val="bg1"/>
              </a:solidFill>
            </a:endParaRPr>
          </a:p>
        </p:txBody>
      </p:sp>
      <p:sp>
        <p:nvSpPr>
          <p:cNvPr id="28" name="TextBox 27">
            <a:extLst>
              <a:ext uri="{FF2B5EF4-FFF2-40B4-BE49-F238E27FC236}">
                <a16:creationId xmlns:a16="http://schemas.microsoft.com/office/drawing/2014/main" id="{613DD2A9-D3F1-F257-8241-899E6783C152}"/>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37614996-AA5F-69AA-5317-CB1B7706B649}"/>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3" name="Picture 12">
            <a:extLst>
              <a:ext uri="{FF2B5EF4-FFF2-40B4-BE49-F238E27FC236}">
                <a16:creationId xmlns:a16="http://schemas.microsoft.com/office/drawing/2014/main" id="{A4263FF0-09DA-7CE2-E3C6-EA0405519FB6}"/>
              </a:ext>
            </a:extLst>
          </p:cNvPr>
          <p:cNvPicPr>
            <a:picLocks noChangeAspect="1"/>
          </p:cNvPicPr>
          <p:nvPr/>
        </p:nvPicPr>
        <p:blipFill>
          <a:blip r:embed="rId5"/>
          <a:stretch>
            <a:fillRect/>
          </a:stretch>
        </p:blipFill>
        <p:spPr>
          <a:xfrm>
            <a:off x="188521" y="1821781"/>
            <a:ext cx="16800581" cy="7944937"/>
          </a:xfrm>
          <a:prstGeom prst="rect">
            <a:avLst/>
          </a:prstGeom>
        </p:spPr>
      </p:pic>
      <p:pic>
        <p:nvPicPr>
          <p:cNvPr id="16" name="Picture 15">
            <a:extLst>
              <a:ext uri="{FF2B5EF4-FFF2-40B4-BE49-F238E27FC236}">
                <a16:creationId xmlns:a16="http://schemas.microsoft.com/office/drawing/2014/main" id="{C2E3E36A-E228-2A5E-6846-FBEA5D0DF36A}"/>
              </a:ext>
            </a:extLst>
          </p:cNvPr>
          <p:cNvPicPr>
            <a:picLocks noChangeAspect="1"/>
          </p:cNvPicPr>
          <p:nvPr/>
        </p:nvPicPr>
        <p:blipFill>
          <a:blip r:embed="rId6"/>
          <a:stretch>
            <a:fillRect/>
          </a:stretch>
        </p:blipFill>
        <p:spPr>
          <a:xfrm>
            <a:off x="2471390" y="6909719"/>
            <a:ext cx="14517711" cy="2749644"/>
          </a:xfrm>
          <a:prstGeom prst="rect">
            <a:avLst/>
          </a:prstGeom>
        </p:spPr>
      </p:pic>
    </p:spTree>
    <p:extLst>
      <p:ext uri="{BB962C8B-B14F-4D97-AF65-F5344CB8AC3E}">
        <p14:creationId xmlns:p14="http://schemas.microsoft.com/office/powerpoint/2010/main" val="279094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9209-F60E-B7AC-7B61-5CA57441CA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E4D305-E8D1-6EA2-7D5B-0EC0A2029C71}"/>
              </a:ext>
            </a:extLst>
          </p:cNvPr>
          <p:cNvSpPr/>
          <p:nvPr/>
        </p:nvSpPr>
        <p:spPr>
          <a:xfrm>
            <a:off x="-382018" y="-26090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a:extLst>
              <a:ext uri="{FF2B5EF4-FFF2-40B4-BE49-F238E27FC236}">
                <a16:creationId xmlns:a16="http://schemas.microsoft.com/office/drawing/2014/main" id="{CD969C02-4E85-92EC-E7A0-9FF43BF0C5E5}"/>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ED86CB2F-9CCB-3EA8-9C17-002F94A2451B}"/>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F86E2B49-8B0B-B9F9-F98D-639084D30007}"/>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7F73D56A-AB09-4C7C-D452-A6267689F2C0}"/>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486A2D1E-FDB8-4862-372C-DC17724A8EA2}"/>
              </a:ext>
            </a:extLst>
          </p:cNvPr>
          <p:cNvGrpSpPr/>
          <p:nvPr/>
        </p:nvGrpSpPr>
        <p:grpSpPr>
          <a:xfrm>
            <a:off x="92696" y="-283056"/>
            <a:ext cx="3086100" cy="3086100"/>
            <a:chOff x="0" y="0"/>
            <a:chExt cx="812800" cy="812800"/>
          </a:xfrm>
        </p:grpSpPr>
        <p:sp>
          <p:nvSpPr>
            <p:cNvPr id="10" name="Freeform 10">
              <a:extLst>
                <a:ext uri="{FF2B5EF4-FFF2-40B4-BE49-F238E27FC236}">
                  <a16:creationId xmlns:a16="http://schemas.microsoft.com/office/drawing/2014/main" id="{1B6F7EFD-6370-13A5-FEB5-4105A7BA24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a:extLst>
                <a:ext uri="{FF2B5EF4-FFF2-40B4-BE49-F238E27FC236}">
                  <a16:creationId xmlns:a16="http://schemas.microsoft.com/office/drawing/2014/main" id="{D8239133-8DF8-6BD9-6FA9-2A0480067D18}"/>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a:extLst>
              <a:ext uri="{FF2B5EF4-FFF2-40B4-BE49-F238E27FC236}">
                <a16:creationId xmlns:a16="http://schemas.microsoft.com/office/drawing/2014/main" id="{F1ED71BE-017A-D953-A6F7-76D3DC8F8963}"/>
              </a:ext>
            </a:extLst>
          </p:cNvPr>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F7D6F20C-7975-1C47-835E-43EB07880316}"/>
              </a:ext>
            </a:extLst>
          </p:cNvPr>
          <p:cNvSpPr txBox="1"/>
          <p:nvPr/>
        </p:nvSpPr>
        <p:spPr>
          <a:xfrm>
            <a:off x="533400" y="3368191"/>
            <a:ext cx="9158643" cy="2616101"/>
          </a:xfrm>
          <a:prstGeom prst="rect">
            <a:avLst/>
          </a:prstGeom>
        </p:spPr>
        <p:txBody>
          <a:bodyPr wrap="square"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advanced QUESTIONS</a:t>
            </a:r>
          </a:p>
        </p:txBody>
      </p:sp>
      <p:sp>
        <p:nvSpPr>
          <p:cNvPr id="7" name="Freeform 11">
            <a:extLst>
              <a:ext uri="{FF2B5EF4-FFF2-40B4-BE49-F238E27FC236}">
                <a16:creationId xmlns:a16="http://schemas.microsoft.com/office/drawing/2014/main" id="{CA22D27A-48F2-1B06-B1DF-D736B45DAE2B}"/>
              </a:ext>
            </a:extLst>
          </p:cNvPr>
          <p:cNvSpPr/>
          <p:nvPr/>
        </p:nvSpPr>
        <p:spPr>
          <a:xfrm>
            <a:off x="9142888" y="2808502"/>
            <a:ext cx="8379115" cy="6547952"/>
          </a:xfrm>
          <a:custGeom>
            <a:avLst/>
            <a:gdLst/>
            <a:ahLst/>
            <a:cxnLst/>
            <a:rect l="l" t="t" r="r" b="b"/>
            <a:pathLst>
              <a:path w="8379115" h="7782103">
                <a:moveTo>
                  <a:pt x="0" y="0"/>
                </a:moveTo>
                <a:lnTo>
                  <a:pt x="8379115" y="0"/>
                </a:lnTo>
                <a:lnTo>
                  <a:pt x="8379115" y="7782103"/>
                </a:lnTo>
                <a:lnTo>
                  <a:pt x="0" y="7782103"/>
                </a:lnTo>
                <a:lnTo>
                  <a:pt x="0" y="0"/>
                </a:lnTo>
                <a:close/>
              </a:path>
            </a:pathLst>
          </a:custGeom>
          <a:blipFill>
            <a:blip r:embed="rId5"/>
            <a:stretch>
              <a:fillRect/>
            </a:stretch>
          </a:blipFill>
        </p:spPr>
      </p:sp>
    </p:spTree>
    <p:extLst>
      <p:ext uri="{BB962C8B-B14F-4D97-AF65-F5344CB8AC3E}">
        <p14:creationId xmlns:p14="http://schemas.microsoft.com/office/powerpoint/2010/main" val="209180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54D2-E629-E1C8-56E8-13362820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9B4B9-C980-B493-A97C-7EC187B6FF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29ABFC5D-91CE-52D8-1D5A-906815F79CE0}"/>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AF034104-F171-F39C-D039-C719B09B160B}"/>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0CBFB520-D8CC-D0E9-6208-857C117E2D2A}"/>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38FD83B1-3E1D-590D-FD25-9211D0E96C81}"/>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3CBFF899-E8C8-1144-9A3E-A66F46E00DA9}"/>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BCD75ED6-87EF-6E4D-A55B-24C8E8F095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8F19CAD6-55E4-B0A6-CB4A-F1732F67FFCA}"/>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22D2B5F6-1679-AC89-9D1A-26CBA381FC5B}"/>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627D155F-B308-B72B-04AE-C363DF491CE8}"/>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FDF0F9B1-B5B2-2625-0A19-25D6F64DBF60}"/>
              </a:ext>
            </a:extLst>
          </p:cNvPr>
          <p:cNvSpPr txBox="1"/>
          <p:nvPr/>
        </p:nvSpPr>
        <p:spPr>
          <a:xfrm>
            <a:off x="1832372" y="520281"/>
            <a:ext cx="11731228" cy="1323439"/>
          </a:xfrm>
          <a:prstGeom prst="rect">
            <a:avLst/>
          </a:prstGeom>
          <a:noFill/>
        </p:spPr>
        <p:txBody>
          <a:bodyPr wrap="square">
            <a:spAutoFit/>
          </a:bodyPr>
          <a:lstStyle/>
          <a:p>
            <a:r>
              <a:rPr lang="en-US" sz="4000" b="1" dirty="0">
                <a:solidFill>
                  <a:schemeClr val="bg1"/>
                </a:solidFill>
              </a:rPr>
              <a:t>1 . </a:t>
            </a:r>
            <a:r>
              <a:rPr lang="en-US" sz="4000" dirty="0">
                <a:solidFill>
                  <a:schemeClr val="bg1"/>
                </a:solidFill>
              </a:rPr>
              <a:t>Calculate the percentage contribution of each pizza</a:t>
            </a:r>
          </a:p>
          <a:p>
            <a:r>
              <a:rPr lang="en-US" sz="4000" dirty="0">
                <a:solidFill>
                  <a:schemeClr val="bg1"/>
                </a:solidFill>
              </a:rPr>
              <a:t>     type to total revenue</a:t>
            </a:r>
          </a:p>
        </p:txBody>
      </p:sp>
      <p:sp>
        <p:nvSpPr>
          <p:cNvPr id="28" name="TextBox 27">
            <a:extLst>
              <a:ext uri="{FF2B5EF4-FFF2-40B4-BE49-F238E27FC236}">
                <a16:creationId xmlns:a16="http://schemas.microsoft.com/office/drawing/2014/main" id="{A142ECD8-E1A5-AB85-924B-7AA9D036B8C5}"/>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00452C2B-375C-3907-A964-6D6FAD8AFA36}"/>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2" name="Picture 11">
            <a:extLst>
              <a:ext uri="{FF2B5EF4-FFF2-40B4-BE49-F238E27FC236}">
                <a16:creationId xmlns:a16="http://schemas.microsoft.com/office/drawing/2014/main" id="{90B9B8B7-FD46-4253-9D01-2BBF03601A46}"/>
              </a:ext>
            </a:extLst>
          </p:cNvPr>
          <p:cNvPicPr>
            <a:picLocks noChangeAspect="1"/>
          </p:cNvPicPr>
          <p:nvPr/>
        </p:nvPicPr>
        <p:blipFill>
          <a:blip r:embed="rId5"/>
          <a:stretch>
            <a:fillRect/>
          </a:stretch>
        </p:blipFill>
        <p:spPr>
          <a:xfrm>
            <a:off x="392726" y="2081411"/>
            <a:ext cx="16691701" cy="7938889"/>
          </a:xfrm>
          <a:prstGeom prst="rect">
            <a:avLst/>
          </a:prstGeom>
        </p:spPr>
      </p:pic>
      <p:pic>
        <p:nvPicPr>
          <p:cNvPr id="15" name="Picture 14">
            <a:extLst>
              <a:ext uri="{FF2B5EF4-FFF2-40B4-BE49-F238E27FC236}">
                <a16:creationId xmlns:a16="http://schemas.microsoft.com/office/drawing/2014/main" id="{4D04B212-2581-5153-0E7B-9979D387B876}"/>
              </a:ext>
            </a:extLst>
          </p:cNvPr>
          <p:cNvPicPr>
            <a:picLocks noChangeAspect="1"/>
          </p:cNvPicPr>
          <p:nvPr/>
        </p:nvPicPr>
        <p:blipFill>
          <a:blip r:embed="rId6"/>
          <a:stretch>
            <a:fillRect/>
          </a:stretch>
        </p:blipFill>
        <p:spPr>
          <a:xfrm>
            <a:off x="9911677" y="6452908"/>
            <a:ext cx="6747091" cy="30066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062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p:cNvGrpSpPr/>
          <p:nvPr/>
        </p:nvGrpSpPr>
        <p:grpSpPr>
          <a:xfrm>
            <a:off x="17259300" y="-1588573"/>
            <a:ext cx="1788844" cy="12826898"/>
            <a:chOff x="0" y="0"/>
            <a:chExt cx="471136" cy="3378278"/>
          </a:xfrm>
        </p:grpSpPr>
        <p:sp>
          <p:nvSpPr>
            <p:cNvPr id="4" name="Freeform 4"/>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p:cNvSpPr/>
          <p:nvPr/>
        </p:nvSpPr>
        <p:spPr>
          <a:xfrm>
            <a:off x="4624843"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43050" y="-1895009"/>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6104498" y="1816335"/>
            <a:ext cx="5477901" cy="1625509"/>
          </a:xfrm>
          <a:prstGeom prst="rect">
            <a:avLst/>
          </a:prstGeom>
        </p:spPr>
        <p:txBody>
          <a:bodyPr wrap="square" lIns="0" tIns="0" rIns="0" bIns="0" rtlCol="0" anchor="t">
            <a:spAutoFit/>
          </a:bodyPr>
          <a:lstStyle/>
          <a:p>
            <a:pPr algn="ctr">
              <a:lnSpc>
                <a:spcPts val="13553"/>
              </a:lnSpc>
              <a:spcBef>
                <a:spcPct val="0"/>
              </a:spcBef>
            </a:pPr>
            <a:r>
              <a:rPr lang="en-US" sz="9680" b="1" dirty="0">
                <a:solidFill>
                  <a:srgbClr val="FFFFFF"/>
                </a:solidFill>
                <a:latin typeface="Montserrat Bold"/>
                <a:ea typeface="Montserrat Bold"/>
                <a:cs typeface="Montserrat Bold"/>
                <a:sym typeface="Montserrat Bold"/>
              </a:rPr>
              <a:t>HELLO!!</a:t>
            </a:r>
          </a:p>
        </p:txBody>
      </p:sp>
      <p:sp>
        <p:nvSpPr>
          <p:cNvPr id="12" name="TextBox 12"/>
          <p:cNvSpPr txBox="1"/>
          <p:nvPr/>
        </p:nvSpPr>
        <p:spPr>
          <a:xfrm>
            <a:off x="618476" y="4734082"/>
            <a:ext cx="16230600" cy="2557026"/>
          </a:xfrm>
          <a:prstGeom prst="rect">
            <a:avLst/>
          </a:prstGeom>
        </p:spPr>
        <p:txBody>
          <a:bodyPr lIns="0" tIns="0" rIns="0" bIns="0" rtlCol="0" anchor="t">
            <a:spAutoFit/>
          </a:bodyPr>
          <a:lstStyle/>
          <a:p>
            <a:pPr algn="ctr">
              <a:lnSpc>
                <a:spcPts val="3436"/>
              </a:lnSpc>
              <a:spcBef>
                <a:spcPct val="0"/>
              </a:spcBef>
            </a:pPr>
            <a:r>
              <a:rPr lang="en-US" sz="2454" b="1">
                <a:solidFill>
                  <a:srgbClr val="FFFFFF"/>
                </a:solidFill>
                <a:latin typeface="Montserrat Bold"/>
                <a:ea typeface="Montserrat Bold"/>
                <a:cs typeface="Montserrat Bold"/>
                <a:sym typeface="Montserrat Bold"/>
              </a:rPr>
              <a:t>I am Shibin, and I am currently working on a project based on SQL, focusing on Pizza Sales Data Analysis. The aim of this project is to explore and analyze pizza sales data using SQL queries to gain insights such as total sales, most popular pizza types, peak order times, and customer preferences. This project helps in understanding how structured query language (SQL) can be used effectively for data analysis in real-world business scenarios like restaurant sales management.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06A6-53FE-FC26-04FA-6C03311D9B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844E1E-03B6-1C55-2348-92E16E93F689}"/>
              </a:ext>
            </a:extLst>
          </p:cNvPr>
          <p:cNvSpPr/>
          <p:nvPr/>
        </p:nvSpPr>
        <p:spPr>
          <a:xfrm>
            <a:off x="248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304ED173-54AF-70BD-7CE6-9AD740A06F6E}"/>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CE9A943B-F4C2-A0DD-72A8-F9C6A7A36BDB}"/>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88E0FAC2-35C1-BFF7-B13E-C18B14C65BB4}"/>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4A304642-3690-91B2-DAF1-9DE9B29A5B9A}"/>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0C93030C-E3E4-25F6-2A6F-FD7B1B3DE2BA}"/>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3F8EC6E3-F908-5A20-49B9-9A021ADE9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8748CA93-A125-5D9F-F995-F08217F82153}"/>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78622446-6C1B-3806-0AA7-C43429FA6AFA}"/>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03111720-6D13-A8DC-1351-DEBE2B8B9892}"/>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BB90BFA5-AE19-0D56-D363-95CF56D881FC}"/>
              </a:ext>
            </a:extLst>
          </p:cNvPr>
          <p:cNvSpPr txBox="1"/>
          <p:nvPr/>
        </p:nvSpPr>
        <p:spPr>
          <a:xfrm>
            <a:off x="1832372" y="520281"/>
            <a:ext cx="11731228" cy="1323439"/>
          </a:xfrm>
          <a:prstGeom prst="rect">
            <a:avLst/>
          </a:prstGeom>
          <a:noFill/>
        </p:spPr>
        <p:txBody>
          <a:bodyPr wrap="square">
            <a:spAutoFit/>
          </a:bodyPr>
          <a:lstStyle/>
          <a:p>
            <a:r>
              <a:rPr lang="en-US" sz="4000" b="1" dirty="0">
                <a:solidFill>
                  <a:schemeClr val="bg1"/>
                </a:solidFill>
              </a:rPr>
              <a:t>2 .  </a:t>
            </a:r>
            <a:r>
              <a:rPr lang="en-US" sz="4000" dirty="0">
                <a:solidFill>
                  <a:schemeClr val="bg1"/>
                </a:solidFill>
              </a:rPr>
              <a:t>Analyze the cumulative revenue generated over</a:t>
            </a:r>
          </a:p>
          <a:p>
            <a:r>
              <a:rPr lang="en-US" sz="4000" dirty="0">
                <a:solidFill>
                  <a:schemeClr val="bg1"/>
                </a:solidFill>
              </a:rPr>
              <a:t>      time.</a:t>
            </a:r>
          </a:p>
        </p:txBody>
      </p:sp>
      <p:sp>
        <p:nvSpPr>
          <p:cNvPr id="28" name="TextBox 27">
            <a:extLst>
              <a:ext uri="{FF2B5EF4-FFF2-40B4-BE49-F238E27FC236}">
                <a16:creationId xmlns:a16="http://schemas.microsoft.com/office/drawing/2014/main" id="{5547CBDC-9F71-F749-50E2-4FC517F8816A}"/>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5AA3560E-09DA-5B9B-6671-475E45AA745D}"/>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3" name="Picture 12">
            <a:extLst>
              <a:ext uri="{FF2B5EF4-FFF2-40B4-BE49-F238E27FC236}">
                <a16:creationId xmlns:a16="http://schemas.microsoft.com/office/drawing/2014/main" id="{C99562DC-12D1-BD96-ABED-38F48D7B3C16}"/>
              </a:ext>
            </a:extLst>
          </p:cNvPr>
          <p:cNvPicPr>
            <a:picLocks noChangeAspect="1"/>
          </p:cNvPicPr>
          <p:nvPr/>
        </p:nvPicPr>
        <p:blipFill>
          <a:blip r:embed="rId5"/>
          <a:stretch>
            <a:fillRect/>
          </a:stretch>
        </p:blipFill>
        <p:spPr>
          <a:xfrm>
            <a:off x="310759" y="1774772"/>
            <a:ext cx="16754210" cy="8245528"/>
          </a:xfrm>
          <a:prstGeom prst="rect">
            <a:avLst/>
          </a:prstGeom>
        </p:spPr>
      </p:pic>
      <p:pic>
        <p:nvPicPr>
          <p:cNvPr id="16" name="Picture 15">
            <a:extLst>
              <a:ext uri="{FF2B5EF4-FFF2-40B4-BE49-F238E27FC236}">
                <a16:creationId xmlns:a16="http://schemas.microsoft.com/office/drawing/2014/main" id="{0B95F5FD-E056-ED37-6CF9-8B109ABB7B43}"/>
              </a:ext>
            </a:extLst>
          </p:cNvPr>
          <p:cNvPicPr>
            <a:picLocks noChangeAspect="1"/>
          </p:cNvPicPr>
          <p:nvPr/>
        </p:nvPicPr>
        <p:blipFill>
          <a:blip r:embed="rId6"/>
          <a:stretch>
            <a:fillRect/>
          </a:stretch>
        </p:blipFill>
        <p:spPr>
          <a:xfrm>
            <a:off x="2624671" y="5926776"/>
            <a:ext cx="10146630" cy="3472436"/>
          </a:xfrm>
          <a:prstGeom prst="rect">
            <a:avLst/>
          </a:prstGeom>
        </p:spPr>
      </p:pic>
    </p:spTree>
    <p:extLst>
      <p:ext uri="{BB962C8B-B14F-4D97-AF65-F5344CB8AC3E}">
        <p14:creationId xmlns:p14="http://schemas.microsoft.com/office/powerpoint/2010/main" val="312778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59C8-6C35-FC04-4B80-C52FA898D2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E9D292-C357-35D0-86BA-45590DD14FB9}"/>
              </a:ext>
            </a:extLst>
          </p:cNvPr>
          <p:cNvSpPr/>
          <p:nvPr/>
        </p:nvSpPr>
        <p:spPr>
          <a:xfrm>
            <a:off x="248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FDC713D0-9DA6-7A7D-4291-942D69BD16E1}"/>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E9032576-9818-2459-91F9-FAECEF38ECF5}"/>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F83D881D-3212-8E11-DD5C-0265165738FD}"/>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591FEB96-EC46-8869-6726-1C0902740245}"/>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A923AD87-23B5-518A-CD99-3A5E2B03739C}"/>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3AFD4985-AB43-F9D9-7A7F-64B2820F02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2B4D0945-14E6-6AFB-C8E7-049ACA32CA9C}"/>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6081C80A-5524-1537-642C-194DD24B0F93}"/>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0C722FAB-8DE6-932E-F759-8BF956904EFF}"/>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DF09780C-3420-C2CE-A258-31FE45E68FE7}"/>
              </a:ext>
            </a:extLst>
          </p:cNvPr>
          <p:cNvSpPr txBox="1"/>
          <p:nvPr/>
        </p:nvSpPr>
        <p:spPr>
          <a:xfrm>
            <a:off x="1832372" y="520281"/>
            <a:ext cx="11731228" cy="1323439"/>
          </a:xfrm>
          <a:prstGeom prst="rect">
            <a:avLst/>
          </a:prstGeom>
          <a:noFill/>
        </p:spPr>
        <p:txBody>
          <a:bodyPr wrap="square">
            <a:spAutoFit/>
          </a:bodyPr>
          <a:lstStyle/>
          <a:p>
            <a:r>
              <a:rPr lang="en-US" sz="4000" b="1" dirty="0">
                <a:solidFill>
                  <a:schemeClr val="bg1"/>
                </a:solidFill>
              </a:rPr>
              <a:t>3 .  </a:t>
            </a:r>
            <a:r>
              <a:rPr lang="en-US" sz="4000" dirty="0">
                <a:solidFill>
                  <a:schemeClr val="bg1"/>
                </a:solidFill>
              </a:rPr>
              <a:t>Determine the top 3 most ordered pizza types based</a:t>
            </a:r>
          </a:p>
          <a:p>
            <a:r>
              <a:rPr lang="en-US" sz="4000" dirty="0">
                <a:solidFill>
                  <a:schemeClr val="bg1"/>
                </a:solidFill>
              </a:rPr>
              <a:t>       on revenue for each pizza category.</a:t>
            </a:r>
            <a:endParaRPr lang="en-IN" sz="4000" dirty="0"/>
          </a:p>
        </p:txBody>
      </p:sp>
      <p:sp>
        <p:nvSpPr>
          <p:cNvPr id="28" name="TextBox 27">
            <a:extLst>
              <a:ext uri="{FF2B5EF4-FFF2-40B4-BE49-F238E27FC236}">
                <a16:creationId xmlns:a16="http://schemas.microsoft.com/office/drawing/2014/main" id="{9F6C6030-DB15-3606-EE89-63595E68CD53}"/>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965878DB-A8FE-39D5-B9E7-670DDD188479}"/>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2" name="Picture 11">
            <a:extLst>
              <a:ext uri="{FF2B5EF4-FFF2-40B4-BE49-F238E27FC236}">
                <a16:creationId xmlns:a16="http://schemas.microsoft.com/office/drawing/2014/main" id="{0CCD0193-F265-13D2-E19C-D8090925F8D5}"/>
              </a:ext>
            </a:extLst>
          </p:cNvPr>
          <p:cNvPicPr>
            <a:picLocks noChangeAspect="1"/>
          </p:cNvPicPr>
          <p:nvPr/>
        </p:nvPicPr>
        <p:blipFill>
          <a:blip r:embed="rId5"/>
          <a:stretch>
            <a:fillRect/>
          </a:stretch>
        </p:blipFill>
        <p:spPr>
          <a:xfrm>
            <a:off x="117457" y="1843720"/>
            <a:ext cx="16875143" cy="8103820"/>
          </a:xfrm>
          <a:prstGeom prst="rect">
            <a:avLst/>
          </a:prstGeom>
        </p:spPr>
      </p:pic>
      <p:pic>
        <p:nvPicPr>
          <p:cNvPr id="15" name="Picture 14">
            <a:extLst>
              <a:ext uri="{FF2B5EF4-FFF2-40B4-BE49-F238E27FC236}">
                <a16:creationId xmlns:a16="http://schemas.microsoft.com/office/drawing/2014/main" id="{CC2172EE-0A24-CCA3-CC57-F83F59BD2936}"/>
              </a:ext>
            </a:extLst>
          </p:cNvPr>
          <p:cNvPicPr>
            <a:picLocks noChangeAspect="1"/>
          </p:cNvPicPr>
          <p:nvPr/>
        </p:nvPicPr>
        <p:blipFill>
          <a:blip r:embed="rId6"/>
          <a:stretch>
            <a:fillRect/>
          </a:stretch>
        </p:blipFill>
        <p:spPr>
          <a:xfrm>
            <a:off x="8792231" y="4698236"/>
            <a:ext cx="7683139" cy="5068483"/>
          </a:xfrm>
          <a:prstGeom prst="rect">
            <a:avLst/>
          </a:prstGeom>
        </p:spPr>
      </p:pic>
    </p:spTree>
    <p:extLst>
      <p:ext uri="{BB962C8B-B14F-4D97-AF65-F5344CB8AC3E}">
        <p14:creationId xmlns:p14="http://schemas.microsoft.com/office/powerpoint/2010/main" val="308119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708" y="-203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IN" dirty="0"/>
          </a:p>
        </p:txBody>
      </p:sp>
      <p:sp>
        <p:nvSpPr>
          <p:cNvPr id="6" name="TextBox 6"/>
          <p:cNvSpPr txBox="1"/>
          <p:nvPr/>
        </p:nvSpPr>
        <p:spPr>
          <a:xfrm>
            <a:off x="1543050" y="3806887"/>
            <a:ext cx="13449938" cy="2513509"/>
          </a:xfrm>
          <a:prstGeom prst="rect">
            <a:avLst/>
          </a:prstGeom>
        </p:spPr>
        <p:txBody>
          <a:bodyPr lIns="0" tIns="0" rIns="0" bIns="0" rtlCol="0" anchor="t">
            <a:spAutoFit/>
          </a:bodyPr>
          <a:lstStyle/>
          <a:p>
            <a:pPr algn="ctr">
              <a:lnSpc>
                <a:spcPts val="19563"/>
              </a:lnSpc>
            </a:pPr>
            <a:r>
              <a:rPr lang="en-US" sz="21264" b="1" dirty="0">
                <a:solidFill>
                  <a:srgbClr val="FFFFFF"/>
                </a:solidFill>
                <a:latin typeface="Bebas Neue Bold"/>
                <a:ea typeface="Bebas Neue Bold"/>
                <a:cs typeface="Bebas Neue Bold"/>
                <a:sym typeface="Bebas Neue Bold"/>
              </a:rPr>
              <a:t>THANK YOU</a:t>
            </a:r>
          </a:p>
        </p:txBody>
      </p:sp>
      <p:grpSp>
        <p:nvGrpSpPr>
          <p:cNvPr id="7" name="Group 7"/>
          <p:cNvGrpSpPr/>
          <p:nvPr/>
        </p:nvGrpSpPr>
        <p:grpSpPr>
          <a:xfrm>
            <a:off x="17259300" y="-1588573"/>
            <a:ext cx="1788844" cy="12826898"/>
            <a:chOff x="0" y="0"/>
            <a:chExt cx="471136" cy="3378278"/>
          </a:xfrm>
        </p:grpSpPr>
        <p:sp>
          <p:nvSpPr>
            <p:cNvPr id="8" name="Freeform 8"/>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9" name="TextBox 9"/>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grpSp>
        <p:nvGrpSpPr>
          <p:cNvPr id="10" name="Group 10"/>
          <p:cNvGrpSpPr/>
          <p:nvPr/>
        </p:nvGrpSpPr>
        <p:grpSpPr>
          <a:xfrm>
            <a:off x="-1543050" y="-1895009"/>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3" name="Freeform 13"/>
          <p:cNvSpPr/>
          <p:nvPr/>
        </p:nvSpPr>
        <p:spPr>
          <a:xfrm>
            <a:off x="15280761" y="3035806"/>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752650" y="9258300"/>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2833" y="-4090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p:cNvGrpSpPr/>
          <p:nvPr/>
        </p:nvGrpSpPr>
        <p:grpSpPr>
          <a:xfrm>
            <a:off x="17259300" y="-1588573"/>
            <a:ext cx="1788844" cy="12826898"/>
            <a:chOff x="0" y="0"/>
            <a:chExt cx="471136" cy="3378278"/>
          </a:xfrm>
        </p:grpSpPr>
        <p:sp>
          <p:nvSpPr>
            <p:cNvPr id="4" name="Freeform 4"/>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92696" y="-283056"/>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5562600" y="102536"/>
            <a:ext cx="6720243" cy="1308050"/>
          </a:xfrm>
          <a:prstGeom prst="rect">
            <a:avLst/>
          </a:prstGeom>
        </p:spPr>
        <p:txBody>
          <a:bodyPr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QUESTIONS</a:t>
            </a:r>
          </a:p>
        </p:txBody>
      </p:sp>
      <p:sp>
        <p:nvSpPr>
          <p:cNvPr id="17" name="TextBox 17"/>
          <p:cNvSpPr txBox="1"/>
          <p:nvPr/>
        </p:nvSpPr>
        <p:spPr>
          <a:xfrm>
            <a:off x="1076022" y="4315166"/>
            <a:ext cx="1694526" cy="828334"/>
          </a:xfrm>
          <a:prstGeom prst="rect">
            <a:avLst/>
          </a:prstGeom>
        </p:spPr>
        <p:txBody>
          <a:bodyPr lIns="0" tIns="0" rIns="0" bIns="0" rtlCol="0" anchor="t">
            <a:spAutoFit/>
          </a:bodyPr>
          <a:lstStyle/>
          <a:p>
            <a:pPr marL="0" lvl="0" indent="0" algn="l">
              <a:lnSpc>
                <a:spcPts val="5939"/>
              </a:lnSpc>
              <a:spcBef>
                <a:spcPct val="0"/>
              </a:spcBef>
            </a:pPr>
            <a:r>
              <a:rPr lang="en-US" sz="6455" b="1" dirty="0">
                <a:solidFill>
                  <a:srgbClr val="EA6E19"/>
                </a:solidFill>
                <a:latin typeface="Bebas Neue Bold"/>
                <a:ea typeface="Bebas Neue Bold"/>
                <a:cs typeface="Bebas Neue Bold"/>
                <a:sym typeface="Bebas Neue Bold"/>
              </a:rPr>
              <a:t>BASIC</a:t>
            </a:r>
          </a:p>
        </p:txBody>
      </p:sp>
      <p:sp>
        <p:nvSpPr>
          <p:cNvPr id="23" name="Rectangle: Rounded Corners 22">
            <a:extLst>
              <a:ext uri="{FF2B5EF4-FFF2-40B4-BE49-F238E27FC236}">
                <a16:creationId xmlns:a16="http://schemas.microsoft.com/office/drawing/2014/main" id="{882F4E9A-16D3-A121-982C-4A3BF8F1C3A8}"/>
              </a:ext>
            </a:extLst>
          </p:cNvPr>
          <p:cNvSpPr/>
          <p:nvPr/>
        </p:nvSpPr>
        <p:spPr>
          <a:xfrm>
            <a:off x="471256" y="2992066"/>
            <a:ext cx="16383000" cy="369083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73B60562-E90B-FA5E-23D4-96133AD0548D}"/>
              </a:ext>
            </a:extLst>
          </p:cNvPr>
          <p:cNvSpPr txBox="1"/>
          <p:nvPr/>
        </p:nvSpPr>
        <p:spPr>
          <a:xfrm>
            <a:off x="3552363" y="3421712"/>
            <a:ext cx="12544887" cy="2831544"/>
          </a:xfrm>
          <a:prstGeom prst="rect">
            <a:avLst/>
          </a:prstGeom>
          <a:noFill/>
        </p:spPr>
        <p:txBody>
          <a:bodyPr wrap="square" rtlCol="0">
            <a:spAutoFit/>
          </a:bodyPr>
          <a:lstStyle/>
          <a:p>
            <a:r>
              <a:rPr lang="en-US" sz="3200" dirty="0">
                <a:solidFill>
                  <a:schemeClr val="bg1"/>
                </a:solidFill>
              </a:rPr>
              <a:t>1. Retrieve the total number of orders placed.</a:t>
            </a:r>
          </a:p>
          <a:p>
            <a:r>
              <a:rPr lang="en-US" sz="3200" dirty="0">
                <a:solidFill>
                  <a:schemeClr val="bg1"/>
                </a:solidFill>
              </a:rPr>
              <a:t>2. Calculate the total revenue generated from pizza sales.</a:t>
            </a:r>
          </a:p>
          <a:p>
            <a:r>
              <a:rPr lang="en-US" sz="3200" dirty="0">
                <a:solidFill>
                  <a:schemeClr val="bg1"/>
                </a:solidFill>
              </a:rPr>
              <a:t>3. Identify the highest-priced pizza.</a:t>
            </a:r>
          </a:p>
          <a:p>
            <a:r>
              <a:rPr lang="en-US" sz="3200" dirty="0">
                <a:solidFill>
                  <a:schemeClr val="bg1"/>
                </a:solidFill>
              </a:rPr>
              <a:t>4. Identify the most common pizza size ordered.</a:t>
            </a:r>
          </a:p>
          <a:p>
            <a:r>
              <a:rPr lang="en-US" sz="3200" dirty="0">
                <a:solidFill>
                  <a:schemeClr val="bg1"/>
                </a:solidFill>
              </a:rPr>
              <a:t>5. List the top 5 most ordered pizza types along with their quantities.</a:t>
            </a:r>
            <a:r>
              <a:rPr lang="en-US" dirty="0"/>
              <a: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D9562-5054-A309-6734-180D58D1EA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2EA48B-DB43-7955-EE5F-8860B2F37B1A}"/>
              </a:ext>
            </a:extLst>
          </p:cNvPr>
          <p:cNvSpPr/>
          <p:nvPr/>
        </p:nvSpPr>
        <p:spPr>
          <a:xfrm>
            <a:off x="-432833" y="-4090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a:extLst>
              <a:ext uri="{FF2B5EF4-FFF2-40B4-BE49-F238E27FC236}">
                <a16:creationId xmlns:a16="http://schemas.microsoft.com/office/drawing/2014/main" id="{CC5FA928-F7C4-B0E8-64C3-8D98FB9380DF}"/>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363D598F-0943-6A7E-4CA6-1B22A6A752FA}"/>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75B03384-6A8C-7BAF-BB46-3E4B5F9B400F}"/>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27680844-EFFC-86DC-D2D1-91E818CC857F}"/>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9323BBA5-173F-94B8-8125-F5316FD433E7}"/>
              </a:ext>
            </a:extLst>
          </p:cNvPr>
          <p:cNvGrpSpPr/>
          <p:nvPr/>
        </p:nvGrpSpPr>
        <p:grpSpPr>
          <a:xfrm>
            <a:off x="92696" y="-283056"/>
            <a:ext cx="3086100" cy="3086100"/>
            <a:chOff x="0" y="0"/>
            <a:chExt cx="812800" cy="812800"/>
          </a:xfrm>
        </p:grpSpPr>
        <p:sp>
          <p:nvSpPr>
            <p:cNvPr id="10" name="Freeform 10">
              <a:extLst>
                <a:ext uri="{FF2B5EF4-FFF2-40B4-BE49-F238E27FC236}">
                  <a16:creationId xmlns:a16="http://schemas.microsoft.com/office/drawing/2014/main" id="{74CB48CA-6302-7967-791A-9BB70362AD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a:extLst>
                <a:ext uri="{FF2B5EF4-FFF2-40B4-BE49-F238E27FC236}">
                  <a16:creationId xmlns:a16="http://schemas.microsoft.com/office/drawing/2014/main" id="{174D6D61-D5B6-DCFD-E6B8-C6ECE79E0E8B}"/>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a:extLst>
              <a:ext uri="{FF2B5EF4-FFF2-40B4-BE49-F238E27FC236}">
                <a16:creationId xmlns:a16="http://schemas.microsoft.com/office/drawing/2014/main" id="{0A245E4C-D89B-23CE-0209-6791D03C53DB}"/>
              </a:ext>
            </a:extLst>
          </p:cNvPr>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3025E079-9851-9A60-9956-B36440631707}"/>
              </a:ext>
            </a:extLst>
          </p:cNvPr>
          <p:cNvSpPr txBox="1"/>
          <p:nvPr/>
        </p:nvSpPr>
        <p:spPr>
          <a:xfrm>
            <a:off x="5562600" y="102536"/>
            <a:ext cx="6720243" cy="1308050"/>
          </a:xfrm>
          <a:prstGeom prst="rect">
            <a:avLst/>
          </a:prstGeom>
        </p:spPr>
        <p:txBody>
          <a:bodyPr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QUESTIONS</a:t>
            </a:r>
          </a:p>
        </p:txBody>
      </p:sp>
      <p:sp>
        <p:nvSpPr>
          <p:cNvPr id="17" name="TextBox 17">
            <a:extLst>
              <a:ext uri="{FF2B5EF4-FFF2-40B4-BE49-F238E27FC236}">
                <a16:creationId xmlns:a16="http://schemas.microsoft.com/office/drawing/2014/main" id="{5D310227-C9B5-1EBE-B2C2-01D683CBBC4B}"/>
              </a:ext>
            </a:extLst>
          </p:cNvPr>
          <p:cNvSpPr txBox="1"/>
          <p:nvPr/>
        </p:nvSpPr>
        <p:spPr>
          <a:xfrm>
            <a:off x="485762" y="4356154"/>
            <a:ext cx="3620184" cy="756617"/>
          </a:xfrm>
          <a:prstGeom prst="rect">
            <a:avLst/>
          </a:prstGeom>
        </p:spPr>
        <p:txBody>
          <a:bodyPr wrap="square" lIns="0" tIns="0" rIns="0" bIns="0" rtlCol="0" anchor="t">
            <a:spAutoFit/>
          </a:bodyPr>
          <a:lstStyle/>
          <a:p>
            <a:pPr marL="0" lvl="0" indent="0" algn="l">
              <a:lnSpc>
                <a:spcPts val="5939"/>
              </a:lnSpc>
              <a:spcBef>
                <a:spcPct val="0"/>
              </a:spcBef>
            </a:pPr>
            <a:r>
              <a:rPr lang="en-US" sz="6455" b="1" dirty="0">
                <a:solidFill>
                  <a:srgbClr val="EA6E19"/>
                </a:solidFill>
                <a:latin typeface="Bebas Neue Bold"/>
                <a:ea typeface="Bebas Neue Bold"/>
                <a:cs typeface="Bebas Neue Bold"/>
                <a:sym typeface="Bebas Neue Bold"/>
              </a:rPr>
              <a:t>INTERMEDIATE</a:t>
            </a:r>
          </a:p>
        </p:txBody>
      </p:sp>
      <p:sp>
        <p:nvSpPr>
          <p:cNvPr id="23" name="Rectangle: Rounded Corners 22">
            <a:extLst>
              <a:ext uri="{FF2B5EF4-FFF2-40B4-BE49-F238E27FC236}">
                <a16:creationId xmlns:a16="http://schemas.microsoft.com/office/drawing/2014/main" id="{D4D7F9AD-0C48-C120-BF12-5591608B490F}"/>
              </a:ext>
            </a:extLst>
          </p:cNvPr>
          <p:cNvSpPr/>
          <p:nvPr/>
        </p:nvSpPr>
        <p:spPr>
          <a:xfrm>
            <a:off x="92696" y="2992066"/>
            <a:ext cx="16761560" cy="369083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CE85FC9D-6A0F-939F-FF75-4CF53970226A}"/>
              </a:ext>
            </a:extLst>
          </p:cNvPr>
          <p:cNvSpPr txBox="1"/>
          <p:nvPr/>
        </p:nvSpPr>
        <p:spPr>
          <a:xfrm>
            <a:off x="4139616" y="3117249"/>
            <a:ext cx="13344798" cy="3843786"/>
          </a:xfrm>
          <a:prstGeom prst="rect">
            <a:avLst/>
          </a:prstGeom>
          <a:noFill/>
        </p:spPr>
        <p:txBody>
          <a:bodyPr wrap="square" rtlCol="0">
            <a:spAutoFit/>
          </a:bodyPr>
          <a:lstStyle/>
          <a:p>
            <a:pPr marL="514350" indent="-514350">
              <a:buAutoNum type="arabicPeriod"/>
            </a:pPr>
            <a:r>
              <a:rPr lang="en-US" sz="3200" dirty="0">
                <a:solidFill>
                  <a:schemeClr val="bg1"/>
                </a:solidFill>
              </a:rPr>
              <a:t>Join the necessary tables to find the total quantity of each pizza category</a:t>
            </a:r>
          </a:p>
          <a:p>
            <a:r>
              <a:rPr lang="en-US" sz="3200" dirty="0">
                <a:solidFill>
                  <a:schemeClr val="bg1"/>
                </a:solidFill>
              </a:rPr>
              <a:t>      ordered.</a:t>
            </a:r>
          </a:p>
          <a:p>
            <a:r>
              <a:rPr lang="en-US" sz="3200" dirty="0">
                <a:solidFill>
                  <a:schemeClr val="bg1"/>
                </a:solidFill>
              </a:rPr>
              <a:t>2.  Determine the distribution of orders by hour of the day.</a:t>
            </a:r>
          </a:p>
          <a:p>
            <a:r>
              <a:rPr lang="en-US" sz="3200" dirty="0">
                <a:solidFill>
                  <a:schemeClr val="bg1"/>
                </a:solidFill>
              </a:rPr>
              <a:t>3.  Join relevant tables to find the category-wise distribution of pizzas.</a:t>
            </a:r>
          </a:p>
          <a:p>
            <a:pPr marL="514350" indent="-514350">
              <a:buAutoNum type="arabicPeriod" startAt="4"/>
            </a:pPr>
            <a:r>
              <a:rPr lang="en-US" sz="3200" dirty="0">
                <a:solidFill>
                  <a:schemeClr val="bg1"/>
                </a:solidFill>
              </a:rPr>
              <a:t>Group the orders by date and calculate the average number of pizzas</a:t>
            </a:r>
          </a:p>
          <a:p>
            <a:r>
              <a:rPr lang="en-US" sz="3200" dirty="0">
                <a:solidFill>
                  <a:schemeClr val="bg1"/>
                </a:solidFill>
              </a:rPr>
              <a:t>      ordered per day.</a:t>
            </a:r>
          </a:p>
          <a:p>
            <a:r>
              <a:rPr lang="en-US" sz="3200" dirty="0">
                <a:solidFill>
                  <a:schemeClr val="bg1"/>
                </a:solidFill>
              </a:rPr>
              <a:t>5.   Determine the top 3 most ordered pizza types based on revenue.</a:t>
            </a:r>
            <a:r>
              <a:rPr lang="en-US" dirty="0"/>
              <a:t>.</a:t>
            </a:r>
          </a:p>
          <a:p>
            <a:endParaRPr lang="en-IN" dirty="0"/>
          </a:p>
        </p:txBody>
      </p:sp>
    </p:spTree>
    <p:extLst>
      <p:ext uri="{BB962C8B-B14F-4D97-AF65-F5344CB8AC3E}">
        <p14:creationId xmlns:p14="http://schemas.microsoft.com/office/powerpoint/2010/main" val="240476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4628-0410-E5B8-512E-CF13D102F9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9CA31B-A496-FD95-AD5D-758C57CDC50D}"/>
              </a:ext>
            </a:extLst>
          </p:cNvPr>
          <p:cNvSpPr/>
          <p:nvPr/>
        </p:nvSpPr>
        <p:spPr>
          <a:xfrm>
            <a:off x="-432833" y="-4090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a:extLst>
              <a:ext uri="{FF2B5EF4-FFF2-40B4-BE49-F238E27FC236}">
                <a16:creationId xmlns:a16="http://schemas.microsoft.com/office/drawing/2014/main" id="{C3939072-8FD2-ED4D-6EFB-F881DD27FF28}"/>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00A89A12-E102-E9D6-1C59-D2932D8FFA3F}"/>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44F36175-BB62-CBE5-4BA7-5E022F26B3D9}"/>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F74EC2F2-4BF5-9A98-1E5F-ED13EA50A299}"/>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C06A9245-03EB-FC27-3F50-6B6AFBBB8163}"/>
              </a:ext>
            </a:extLst>
          </p:cNvPr>
          <p:cNvGrpSpPr/>
          <p:nvPr/>
        </p:nvGrpSpPr>
        <p:grpSpPr>
          <a:xfrm>
            <a:off x="92696" y="-283056"/>
            <a:ext cx="3086100" cy="3086100"/>
            <a:chOff x="0" y="0"/>
            <a:chExt cx="812800" cy="812800"/>
          </a:xfrm>
        </p:grpSpPr>
        <p:sp>
          <p:nvSpPr>
            <p:cNvPr id="10" name="Freeform 10">
              <a:extLst>
                <a:ext uri="{FF2B5EF4-FFF2-40B4-BE49-F238E27FC236}">
                  <a16:creationId xmlns:a16="http://schemas.microsoft.com/office/drawing/2014/main" id="{24B9E467-B0A0-D9FE-05F6-2410187FDE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a:extLst>
                <a:ext uri="{FF2B5EF4-FFF2-40B4-BE49-F238E27FC236}">
                  <a16:creationId xmlns:a16="http://schemas.microsoft.com/office/drawing/2014/main" id="{F24867BC-A75C-7D73-A81B-465FEF311359}"/>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a:extLst>
              <a:ext uri="{FF2B5EF4-FFF2-40B4-BE49-F238E27FC236}">
                <a16:creationId xmlns:a16="http://schemas.microsoft.com/office/drawing/2014/main" id="{BC71F57F-4C41-76FA-4BE1-A9166EB1716B}"/>
              </a:ext>
            </a:extLst>
          </p:cNvPr>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D0137C2A-7056-971E-03F9-CEFD98F3C5F3}"/>
              </a:ext>
            </a:extLst>
          </p:cNvPr>
          <p:cNvSpPr txBox="1"/>
          <p:nvPr/>
        </p:nvSpPr>
        <p:spPr>
          <a:xfrm>
            <a:off x="5562600" y="102536"/>
            <a:ext cx="6720243" cy="1308050"/>
          </a:xfrm>
          <a:prstGeom prst="rect">
            <a:avLst/>
          </a:prstGeom>
        </p:spPr>
        <p:txBody>
          <a:bodyPr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QUESTIONS</a:t>
            </a:r>
          </a:p>
        </p:txBody>
      </p:sp>
      <p:sp>
        <p:nvSpPr>
          <p:cNvPr id="17" name="TextBox 17">
            <a:extLst>
              <a:ext uri="{FF2B5EF4-FFF2-40B4-BE49-F238E27FC236}">
                <a16:creationId xmlns:a16="http://schemas.microsoft.com/office/drawing/2014/main" id="{452CD189-BA5C-E45C-76FF-E9921743B5D1}"/>
              </a:ext>
            </a:extLst>
          </p:cNvPr>
          <p:cNvSpPr txBox="1"/>
          <p:nvPr/>
        </p:nvSpPr>
        <p:spPr>
          <a:xfrm>
            <a:off x="485762" y="4356154"/>
            <a:ext cx="3620184" cy="756617"/>
          </a:xfrm>
          <a:prstGeom prst="rect">
            <a:avLst/>
          </a:prstGeom>
        </p:spPr>
        <p:txBody>
          <a:bodyPr wrap="square" lIns="0" tIns="0" rIns="0" bIns="0" rtlCol="0" anchor="t">
            <a:spAutoFit/>
          </a:bodyPr>
          <a:lstStyle/>
          <a:p>
            <a:pPr marL="0" lvl="0" indent="0" algn="l">
              <a:lnSpc>
                <a:spcPts val="5939"/>
              </a:lnSpc>
              <a:spcBef>
                <a:spcPct val="0"/>
              </a:spcBef>
            </a:pPr>
            <a:r>
              <a:rPr lang="en-US" sz="6455" b="1" dirty="0">
                <a:solidFill>
                  <a:srgbClr val="EA6E19"/>
                </a:solidFill>
                <a:latin typeface="Bebas Neue Bold"/>
                <a:ea typeface="Bebas Neue Bold"/>
                <a:cs typeface="Bebas Neue Bold"/>
                <a:sym typeface="Bebas Neue Bold"/>
              </a:rPr>
              <a:t>ADVANCED</a:t>
            </a:r>
          </a:p>
        </p:txBody>
      </p:sp>
      <p:sp>
        <p:nvSpPr>
          <p:cNvPr id="23" name="Rectangle: Rounded Corners 22">
            <a:extLst>
              <a:ext uri="{FF2B5EF4-FFF2-40B4-BE49-F238E27FC236}">
                <a16:creationId xmlns:a16="http://schemas.microsoft.com/office/drawing/2014/main" id="{DACB6EE4-65AD-C4CB-7B0B-730F1DD7B511}"/>
              </a:ext>
            </a:extLst>
          </p:cNvPr>
          <p:cNvSpPr/>
          <p:nvPr/>
        </p:nvSpPr>
        <p:spPr>
          <a:xfrm>
            <a:off x="92696" y="2992066"/>
            <a:ext cx="16761560" cy="369083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38DF4271-C47D-CE30-744E-7A0F83DBF742}"/>
              </a:ext>
            </a:extLst>
          </p:cNvPr>
          <p:cNvSpPr txBox="1"/>
          <p:nvPr/>
        </p:nvSpPr>
        <p:spPr>
          <a:xfrm>
            <a:off x="3509458" y="3780637"/>
            <a:ext cx="13344798" cy="2062103"/>
          </a:xfrm>
          <a:prstGeom prst="rect">
            <a:avLst/>
          </a:prstGeom>
          <a:noFill/>
        </p:spPr>
        <p:txBody>
          <a:bodyPr wrap="square" rtlCol="0">
            <a:spAutoFit/>
          </a:bodyPr>
          <a:lstStyle/>
          <a:p>
            <a:pPr marL="514350" indent="-514350">
              <a:buAutoNum type="arabicPeriod"/>
            </a:pPr>
            <a:r>
              <a:rPr lang="en-US" sz="3200" dirty="0">
                <a:solidFill>
                  <a:schemeClr val="bg1"/>
                </a:solidFill>
              </a:rPr>
              <a:t>Calculate the percentage contribution of each pizza type to total revenue.</a:t>
            </a:r>
          </a:p>
          <a:p>
            <a:pPr marL="514350" indent="-514350">
              <a:buAutoNum type="arabicPeriod"/>
            </a:pPr>
            <a:r>
              <a:rPr lang="en-US" sz="3200" dirty="0">
                <a:solidFill>
                  <a:schemeClr val="bg1"/>
                </a:solidFill>
              </a:rPr>
              <a:t>Analyze the cumulative revenue generated over time.</a:t>
            </a:r>
          </a:p>
          <a:p>
            <a:pPr marL="514350" indent="-514350">
              <a:buAutoNum type="arabicPeriod"/>
            </a:pPr>
            <a:r>
              <a:rPr lang="en-US" sz="3200" dirty="0">
                <a:solidFill>
                  <a:schemeClr val="bg1"/>
                </a:solidFill>
              </a:rPr>
              <a:t>Determine the top 3 most ordered pizza types based on revenue for each pizza category.</a:t>
            </a:r>
            <a:endParaRPr lang="en-IN" dirty="0"/>
          </a:p>
        </p:txBody>
      </p:sp>
    </p:spTree>
    <p:extLst>
      <p:ext uri="{BB962C8B-B14F-4D97-AF65-F5344CB8AC3E}">
        <p14:creationId xmlns:p14="http://schemas.microsoft.com/office/powerpoint/2010/main" val="178766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A0E8-D607-2C12-6C04-91D3044389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923FF6-1B3B-2FE8-DE20-30CE88DF2268}"/>
              </a:ext>
            </a:extLst>
          </p:cNvPr>
          <p:cNvSpPr/>
          <p:nvPr/>
        </p:nvSpPr>
        <p:spPr>
          <a:xfrm>
            <a:off x="-382018" y="-26090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dirty="0"/>
          </a:p>
        </p:txBody>
      </p:sp>
      <p:grpSp>
        <p:nvGrpSpPr>
          <p:cNvPr id="3" name="Group 3">
            <a:extLst>
              <a:ext uri="{FF2B5EF4-FFF2-40B4-BE49-F238E27FC236}">
                <a16:creationId xmlns:a16="http://schemas.microsoft.com/office/drawing/2014/main" id="{BC3ABAC7-1DCA-1217-9A7F-ADA4173ACE6F}"/>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0EF94E56-FF6E-282C-07BC-7E25A59DA525}"/>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B19F5583-A835-2F6B-8186-F948B81FC01A}"/>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477DF6C5-2911-5AE2-096F-C0CDEAC62C4A}"/>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8126916B-1913-86E6-3DC6-3DEF8CD127F6}"/>
              </a:ext>
            </a:extLst>
          </p:cNvPr>
          <p:cNvGrpSpPr/>
          <p:nvPr/>
        </p:nvGrpSpPr>
        <p:grpSpPr>
          <a:xfrm>
            <a:off x="92696" y="-283056"/>
            <a:ext cx="3086100" cy="3086100"/>
            <a:chOff x="0" y="0"/>
            <a:chExt cx="812800" cy="812800"/>
          </a:xfrm>
        </p:grpSpPr>
        <p:sp>
          <p:nvSpPr>
            <p:cNvPr id="10" name="Freeform 10">
              <a:extLst>
                <a:ext uri="{FF2B5EF4-FFF2-40B4-BE49-F238E27FC236}">
                  <a16:creationId xmlns:a16="http://schemas.microsoft.com/office/drawing/2014/main" id="{5F6DE200-847D-1D5C-D105-87EA9CD483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11" name="TextBox 11">
              <a:extLst>
                <a:ext uri="{FF2B5EF4-FFF2-40B4-BE49-F238E27FC236}">
                  <a16:creationId xmlns:a16="http://schemas.microsoft.com/office/drawing/2014/main" id="{E3F8345C-FE83-244F-257D-9D0C7718F005}"/>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2" name="Freeform 12">
            <a:extLst>
              <a:ext uri="{FF2B5EF4-FFF2-40B4-BE49-F238E27FC236}">
                <a16:creationId xmlns:a16="http://schemas.microsoft.com/office/drawing/2014/main" id="{AD55F525-54DB-2642-DAAB-11D398F6E94F}"/>
              </a:ext>
            </a:extLst>
          </p:cNvPr>
          <p:cNvSpPr/>
          <p:nvPr/>
        </p:nvSpPr>
        <p:spPr>
          <a:xfrm>
            <a:off x="6934200" y="8572500"/>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4AD07E43-17C3-1E0F-A3A8-CAA3CD717C52}"/>
              </a:ext>
            </a:extLst>
          </p:cNvPr>
          <p:cNvSpPr txBox="1"/>
          <p:nvPr/>
        </p:nvSpPr>
        <p:spPr>
          <a:xfrm>
            <a:off x="765998" y="3368191"/>
            <a:ext cx="8926046" cy="2616101"/>
          </a:xfrm>
          <a:prstGeom prst="rect">
            <a:avLst/>
          </a:prstGeom>
        </p:spPr>
        <p:txBody>
          <a:bodyPr wrap="square" lIns="0" tIns="0" rIns="0" bIns="0" rtlCol="0" anchor="t">
            <a:spAutoFit/>
          </a:bodyPr>
          <a:lstStyle/>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Basic </a:t>
            </a:r>
          </a:p>
          <a:p>
            <a:pPr marL="0" lvl="0" indent="0" algn="l">
              <a:lnSpc>
                <a:spcPts val="10242"/>
              </a:lnSpc>
              <a:spcBef>
                <a:spcPct val="0"/>
              </a:spcBef>
            </a:pPr>
            <a:r>
              <a:rPr lang="en-US" sz="11132" b="1" dirty="0">
                <a:solidFill>
                  <a:srgbClr val="FFFFFF"/>
                </a:solidFill>
                <a:latin typeface="Bebas Neue Bold"/>
                <a:ea typeface="Bebas Neue Bold"/>
                <a:cs typeface="Bebas Neue Bold"/>
                <a:sym typeface="Bebas Neue Bold"/>
              </a:rPr>
              <a:t>QUESTIONS</a:t>
            </a:r>
          </a:p>
        </p:txBody>
      </p:sp>
      <p:sp>
        <p:nvSpPr>
          <p:cNvPr id="7" name="Freeform 11">
            <a:extLst>
              <a:ext uri="{FF2B5EF4-FFF2-40B4-BE49-F238E27FC236}">
                <a16:creationId xmlns:a16="http://schemas.microsoft.com/office/drawing/2014/main" id="{1465A6CE-C2A6-1102-C882-9395085F9E26}"/>
              </a:ext>
            </a:extLst>
          </p:cNvPr>
          <p:cNvSpPr/>
          <p:nvPr/>
        </p:nvSpPr>
        <p:spPr>
          <a:xfrm>
            <a:off x="9142888" y="2808502"/>
            <a:ext cx="8379115" cy="6547952"/>
          </a:xfrm>
          <a:custGeom>
            <a:avLst/>
            <a:gdLst/>
            <a:ahLst/>
            <a:cxnLst/>
            <a:rect l="l" t="t" r="r" b="b"/>
            <a:pathLst>
              <a:path w="8379115" h="7782103">
                <a:moveTo>
                  <a:pt x="0" y="0"/>
                </a:moveTo>
                <a:lnTo>
                  <a:pt x="8379115" y="0"/>
                </a:lnTo>
                <a:lnTo>
                  <a:pt x="8379115" y="7782103"/>
                </a:lnTo>
                <a:lnTo>
                  <a:pt x="0" y="7782103"/>
                </a:lnTo>
                <a:lnTo>
                  <a:pt x="0" y="0"/>
                </a:lnTo>
                <a:close/>
              </a:path>
            </a:pathLst>
          </a:custGeom>
          <a:blipFill>
            <a:blip r:embed="rId5"/>
            <a:stretch>
              <a:fillRect/>
            </a:stretch>
          </a:blipFill>
        </p:spPr>
      </p:sp>
    </p:spTree>
    <p:extLst>
      <p:ext uri="{BB962C8B-B14F-4D97-AF65-F5344CB8AC3E}">
        <p14:creationId xmlns:p14="http://schemas.microsoft.com/office/powerpoint/2010/main" val="266895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p:cNvGrpSpPr/>
          <p:nvPr/>
        </p:nvGrpSpPr>
        <p:grpSpPr>
          <a:xfrm>
            <a:off x="17259300" y="-1588573"/>
            <a:ext cx="1788844" cy="12826898"/>
            <a:chOff x="0" y="0"/>
            <a:chExt cx="471136" cy="3378278"/>
          </a:xfrm>
        </p:grpSpPr>
        <p:sp>
          <p:nvSpPr>
            <p:cNvPr id="4" name="Freeform 4"/>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43050" y="-1895009"/>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C35EFD3D-0CAD-97A3-2294-F6642A012F15}"/>
              </a:ext>
            </a:extLst>
          </p:cNvPr>
          <p:cNvSpPr txBox="1"/>
          <p:nvPr/>
        </p:nvSpPr>
        <p:spPr>
          <a:xfrm>
            <a:off x="2604492" y="837148"/>
            <a:ext cx="10302948" cy="707886"/>
          </a:xfrm>
          <a:prstGeom prst="rect">
            <a:avLst/>
          </a:prstGeom>
          <a:noFill/>
        </p:spPr>
        <p:txBody>
          <a:bodyPr wrap="square">
            <a:spAutoFit/>
          </a:bodyPr>
          <a:lstStyle/>
          <a:p>
            <a:r>
              <a:rPr lang="en-US" sz="4000" b="1" dirty="0">
                <a:solidFill>
                  <a:schemeClr val="bg1"/>
                </a:solidFill>
              </a:rPr>
              <a:t>1 .  Retrieve the total number of orders placed</a:t>
            </a:r>
            <a:r>
              <a:rPr lang="en-US" sz="1800" dirty="0">
                <a:solidFill>
                  <a:schemeClr val="bg1"/>
                </a:solidFill>
              </a:rPr>
              <a:t>.</a:t>
            </a:r>
          </a:p>
        </p:txBody>
      </p:sp>
      <p:sp>
        <p:nvSpPr>
          <p:cNvPr id="28" name="TextBox 27">
            <a:extLst>
              <a:ext uri="{FF2B5EF4-FFF2-40B4-BE49-F238E27FC236}">
                <a16:creationId xmlns:a16="http://schemas.microsoft.com/office/drawing/2014/main" id="{F3AE5FCF-ABAC-6456-7F04-124A54E6B6BB}"/>
              </a:ext>
            </a:extLst>
          </p:cNvPr>
          <p:cNvSpPr txBox="1"/>
          <p:nvPr/>
        </p:nvSpPr>
        <p:spPr>
          <a:xfrm>
            <a:off x="762000" y="247650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C844EF0D-E3D9-0BCE-FDB4-86A66E8279FA}"/>
              </a:ext>
            </a:extLst>
          </p:cNvPr>
          <p:cNvSpPr txBox="1"/>
          <p:nvPr/>
        </p:nvSpPr>
        <p:spPr>
          <a:xfrm>
            <a:off x="928341" y="6118950"/>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2" name="Picture 11">
            <a:extLst>
              <a:ext uri="{FF2B5EF4-FFF2-40B4-BE49-F238E27FC236}">
                <a16:creationId xmlns:a16="http://schemas.microsoft.com/office/drawing/2014/main" id="{2E5BAF5C-F7A6-BB3B-B981-2B93190E7E4A}"/>
              </a:ext>
            </a:extLst>
          </p:cNvPr>
          <p:cNvPicPr>
            <a:picLocks noChangeAspect="1"/>
          </p:cNvPicPr>
          <p:nvPr/>
        </p:nvPicPr>
        <p:blipFill>
          <a:blip r:embed="rId5"/>
          <a:stretch>
            <a:fillRect/>
          </a:stretch>
        </p:blipFill>
        <p:spPr>
          <a:xfrm>
            <a:off x="439756" y="1702626"/>
            <a:ext cx="16204835" cy="83599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06D0-9CFC-2C56-C8E6-92BA6E21DF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1BD4D8-919D-9C2E-D830-B102547415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49345A0A-A3D3-64C8-CA46-1AE714543813}"/>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8929E8F8-204A-A734-2F7B-9F9BB936278C}"/>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5C8175DC-C23F-C5DA-9B19-B597F19A0708}"/>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A9DC8C66-7462-D435-C94D-113B560FDEBF}"/>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2A57B864-A453-4C54-7289-1A2BB10F6319}"/>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7C9E5AEA-B3AE-3472-E452-4A6F34E332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6ECB654A-9798-0412-1EE8-0BD4E7CD7608}"/>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94108F4B-07A7-C542-C093-F8C2AD42F2D8}"/>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6ACE793F-1646-B72C-23C6-12B414494C1B}"/>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FCBFD2BC-1E37-DD83-3A65-6BACA74E47E2}"/>
              </a:ext>
            </a:extLst>
          </p:cNvPr>
          <p:cNvSpPr txBox="1"/>
          <p:nvPr/>
        </p:nvSpPr>
        <p:spPr>
          <a:xfrm>
            <a:off x="1832372" y="520281"/>
            <a:ext cx="11364390" cy="1600438"/>
          </a:xfrm>
          <a:prstGeom prst="rect">
            <a:avLst/>
          </a:prstGeom>
          <a:noFill/>
        </p:spPr>
        <p:txBody>
          <a:bodyPr wrap="square">
            <a:spAutoFit/>
          </a:bodyPr>
          <a:lstStyle/>
          <a:p>
            <a:r>
              <a:rPr lang="en-US" sz="4000" b="1" dirty="0">
                <a:solidFill>
                  <a:schemeClr val="bg1"/>
                </a:solidFill>
              </a:rPr>
              <a:t>2 . </a:t>
            </a:r>
            <a:r>
              <a:rPr lang="en-US" sz="4000" dirty="0">
                <a:solidFill>
                  <a:schemeClr val="bg1"/>
                </a:solidFill>
              </a:rPr>
              <a:t>Calculate the total revenue generated from pizza</a:t>
            </a:r>
          </a:p>
          <a:p>
            <a:r>
              <a:rPr lang="en-US" sz="4000" dirty="0">
                <a:solidFill>
                  <a:schemeClr val="bg1"/>
                </a:solidFill>
              </a:rPr>
              <a:t>      sales.</a:t>
            </a:r>
          </a:p>
          <a:p>
            <a:r>
              <a:rPr lang="en-US" sz="1800" dirty="0">
                <a:solidFill>
                  <a:schemeClr val="bg1"/>
                </a:solidFill>
              </a:rPr>
              <a:t>.</a:t>
            </a:r>
          </a:p>
        </p:txBody>
      </p:sp>
      <p:sp>
        <p:nvSpPr>
          <p:cNvPr id="28" name="TextBox 27">
            <a:extLst>
              <a:ext uri="{FF2B5EF4-FFF2-40B4-BE49-F238E27FC236}">
                <a16:creationId xmlns:a16="http://schemas.microsoft.com/office/drawing/2014/main" id="{88907657-E32A-796F-EFE0-681582B3AC51}"/>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8C29B712-E8B1-FE02-C167-984D21366745}"/>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8" name="Picture 17">
            <a:extLst>
              <a:ext uri="{FF2B5EF4-FFF2-40B4-BE49-F238E27FC236}">
                <a16:creationId xmlns:a16="http://schemas.microsoft.com/office/drawing/2014/main" id="{34D67EB6-5427-D194-D86E-6044A93E51BB}"/>
              </a:ext>
            </a:extLst>
          </p:cNvPr>
          <p:cNvPicPr>
            <a:picLocks noChangeAspect="1"/>
          </p:cNvPicPr>
          <p:nvPr/>
        </p:nvPicPr>
        <p:blipFill>
          <a:blip r:embed="rId5"/>
          <a:stretch>
            <a:fillRect/>
          </a:stretch>
        </p:blipFill>
        <p:spPr>
          <a:xfrm>
            <a:off x="175676" y="1809089"/>
            <a:ext cx="16907948" cy="8173579"/>
          </a:xfrm>
          <a:prstGeom prst="rect">
            <a:avLst/>
          </a:prstGeom>
        </p:spPr>
      </p:pic>
    </p:spTree>
    <p:extLst>
      <p:ext uri="{BB962C8B-B14F-4D97-AF65-F5344CB8AC3E}">
        <p14:creationId xmlns:p14="http://schemas.microsoft.com/office/powerpoint/2010/main" val="64661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1A757-F6E0-9465-E107-57C894F49F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68A674-936A-5000-5B46-5A8413DA5D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EFD2B3AE-E824-7115-53A2-E27A7339D3A4}"/>
              </a:ext>
            </a:extLst>
          </p:cNvPr>
          <p:cNvGrpSpPr/>
          <p:nvPr/>
        </p:nvGrpSpPr>
        <p:grpSpPr>
          <a:xfrm>
            <a:off x="17259300" y="-1588573"/>
            <a:ext cx="1788844" cy="12826898"/>
            <a:chOff x="0" y="0"/>
            <a:chExt cx="471136" cy="3378278"/>
          </a:xfrm>
        </p:grpSpPr>
        <p:sp>
          <p:nvSpPr>
            <p:cNvPr id="4" name="Freeform 4">
              <a:extLst>
                <a:ext uri="{FF2B5EF4-FFF2-40B4-BE49-F238E27FC236}">
                  <a16:creationId xmlns:a16="http://schemas.microsoft.com/office/drawing/2014/main" id="{B7C84C60-D2F8-514F-060A-80722FA11E03}"/>
                </a:ext>
              </a:extLst>
            </p:cNvPr>
            <p:cNvSpPr/>
            <p:nvPr/>
          </p:nvSpPr>
          <p:spPr>
            <a:xfrm>
              <a:off x="0" y="0"/>
              <a:ext cx="471136" cy="3378278"/>
            </a:xfrm>
            <a:custGeom>
              <a:avLst/>
              <a:gdLst/>
              <a:ahLst/>
              <a:cxnLst/>
              <a:rect l="l" t="t" r="r" b="b"/>
              <a:pathLst>
                <a:path w="471136" h="3378278">
                  <a:moveTo>
                    <a:pt x="0" y="0"/>
                  </a:moveTo>
                  <a:lnTo>
                    <a:pt x="471136" y="0"/>
                  </a:lnTo>
                  <a:lnTo>
                    <a:pt x="471136" y="3378278"/>
                  </a:lnTo>
                  <a:lnTo>
                    <a:pt x="0" y="3378278"/>
                  </a:lnTo>
                  <a:close/>
                </a:path>
              </a:pathLst>
            </a:custGeom>
            <a:solidFill>
              <a:srgbClr val="EA6E19"/>
            </a:solidFill>
          </p:spPr>
        </p:sp>
        <p:sp>
          <p:nvSpPr>
            <p:cNvPr id="5" name="TextBox 5">
              <a:extLst>
                <a:ext uri="{FF2B5EF4-FFF2-40B4-BE49-F238E27FC236}">
                  <a16:creationId xmlns:a16="http://schemas.microsoft.com/office/drawing/2014/main" id="{617FB4EB-0980-D39F-BCBC-3F0551E86251}"/>
                </a:ext>
              </a:extLst>
            </p:cNvPr>
            <p:cNvSpPr txBox="1"/>
            <p:nvPr/>
          </p:nvSpPr>
          <p:spPr>
            <a:xfrm>
              <a:off x="0" y="-47625"/>
              <a:ext cx="471136" cy="3425903"/>
            </a:xfrm>
            <a:prstGeom prst="rect">
              <a:avLst/>
            </a:prstGeom>
          </p:spPr>
          <p:txBody>
            <a:bodyPr lIns="50800" tIns="50800" rIns="50800" bIns="50800" rtlCol="0" anchor="ctr"/>
            <a:lstStyle/>
            <a:p>
              <a:pPr algn="ctr">
                <a:lnSpc>
                  <a:spcPts val="3436"/>
                </a:lnSpc>
              </a:pPr>
              <a:endParaRPr/>
            </a:p>
          </p:txBody>
        </p:sp>
      </p:grpSp>
      <p:sp>
        <p:nvSpPr>
          <p:cNvPr id="6" name="Freeform 6">
            <a:extLst>
              <a:ext uri="{FF2B5EF4-FFF2-40B4-BE49-F238E27FC236}">
                <a16:creationId xmlns:a16="http://schemas.microsoft.com/office/drawing/2014/main" id="{D00E8426-941F-779C-AE7F-B5263D0FD66E}"/>
              </a:ext>
            </a:extLst>
          </p:cNvPr>
          <p:cNvSpPr/>
          <p:nvPr/>
        </p:nvSpPr>
        <p:spPr>
          <a:xfrm>
            <a:off x="15207451" y="877426"/>
            <a:ext cx="2471391" cy="627331"/>
          </a:xfrm>
          <a:custGeom>
            <a:avLst/>
            <a:gdLst/>
            <a:ahLst/>
            <a:cxnLst/>
            <a:rect l="l" t="t" r="r" b="b"/>
            <a:pathLst>
              <a:path w="2471391" h="627331">
                <a:moveTo>
                  <a:pt x="0" y="0"/>
                </a:moveTo>
                <a:lnTo>
                  <a:pt x="2471391" y="0"/>
                </a:lnTo>
                <a:lnTo>
                  <a:pt x="2471391" y="627330"/>
                </a:lnTo>
                <a:lnTo>
                  <a:pt x="0" y="627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80B56FF4-47ED-8C6C-917B-1791128DF2C3}"/>
              </a:ext>
            </a:extLst>
          </p:cNvPr>
          <p:cNvGrpSpPr/>
          <p:nvPr/>
        </p:nvGrpSpPr>
        <p:grpSpPr>
          <a:xfrm>
            <a:off x="-1543050" y="-1895009"/>
            <a:ext cx="3086100" cy="3086100"/>
            <a:chOff x="0" y="0"/>
            <a:chExt cx="812800" cy="812800"/>
          </a:xfrm>
        </p:grpSpPr>
        <p:sp>
          <p:nvSpPr>
            <p:cNvPr id="8" name="Freeform 8">
              <a:extLst>
                <a:ext uri="{FF2B5EF4-FFF2-40B4-BE49-F238E27FC236}">
                  <a16:creationId xmlns:a16="http://schemas.microsoft.com/office/drawing/2014/main" id="{1F70214D-B1D6-71C4-C1AF-64625C37AB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E19"/>
            </a:solidFill>
          </p:spPr>
        </p:sp>
        <p:sp>
          <p:nvSpPr>
            <p:cNvPr id="9" name="TextBox 9">
              <a:extLst>
                <a:ext uri="{FF2B5EF4-FFF2-40B4-BE49-F238E27FC236}">
                  <a16:creationId xmlns:a16="http://schemas.microsoft.com/office/drawing/2014/main" id="{D947C918-ACFD-D49D-9A49-8E374542A505}"/>
                </a:ext>
              </a:extLst>
            </p:cNvPr>
            <p:cNvSpPr txBox="1"/>
            <p:nvPr/>
          </p:nvSpPr>
          <p:spPr>
            <a:xfrm>
              <a:off x="76200" y="28575"/>
              <a:ext cx="660400" cy="708025"/>
            </a:xfrm>
            <a:prstGeom prst="rect">
              <a:avLst/>
            </a:prstGeom>
          </p:spPr>
          <p:txBody>
            <a:bodyPr lIns="50800" tIns="50800" rIns="50800" bIns="50800" rtlCol="0" anchor="ctr"/>
            <a:lstStyle/>
            <a:p>
              <a:pPr algn="ctr">
                <a:lnSpc>
                  <a:spcPts val="3436"/>
                </a:lnSpc>
              </a:pPr>
              <a:endParaRPr/>
            </a:p>
          </p:txBody>
        </p:sp>
      </p:grpSp>
      <p:sp>
        <p:nvSpPr>
          <p:cNvPr id="10" name="Freeform 10">
            <a:extLst>
              <a:ext uri="{FF2B5EF4-FFF2-40B4-BE49-F238E27FC236}">
                <a16:creationId xmlns:a16="http://schemas.microsoft.com/office/drawing/2014/main" id="{4AEACB74-2F4F-D646-CCE9-7BBD0E531DC9}"/>
              </a:ext>
            </a:extLst>
          </p:cNvPr>
          <p:cNvSpPr/>
          <p:nvPr/>
        </p:nvSpPr>
        <p:spPr>
          <a:xfrm>
            <a:off x="-1543050" y="8630969"/>
            <a:ext cx="2471391" cy="627331"/>
          </a:xfrm>
          <a:custGeom>
            <a:avLst/>
            <a:gdLst/>
            <a:ahLst/>
            <a:cxnLst/>
            <a:rect l="l" t="t" r="r" b="b"/>
            <a:pathLst>
              <a:path w="2471391" h="627331">
                <a:moveTo>
                  <a:pt x="0" y="0"/>
                </a:moveTo>
                <a:lnTo>
                  <a:pt x="2471391" y="0"/>
                </a:lnTo>
                <a:lnTo>
                  <a:pt x="2471391" y="627331"/>
                </a:lnTo>
                <a:lnTo>
                  <a:pt x="0" y="62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a:extLst>
              <a:ext uri="{FF2B5EF4-FFF2-40B4-BE49-F238E27FC236}">
                <a16:creationId xmlns:a16="http://schemas.microsoft.com/office/drawing/2014/main" id="{9C1E9B4E-1344-7543-D3E1-4CC03F8C162F}"/>
              </a:ext>
            </a:extLst>
          </p:cNvPr>
          <p:cNvSpPr txBox="1"/>
          <p:nvPr/>
        </p:nvSpPr>
        <p:spPr>
          <a:xfrm>
            <a:off x="6200019" y="6933379"/>
            <a:ext cx="2423780" cy="1865499"/>
          </a:xfrm>
          <a:prstGeom prst="rect">
            <a:avLst/>
          </a:prstGeom>
        </p:spPr>
        <p:txBody>
          <a:bodyPr lIns="0" tIns="0" rIns="0" bIns="0" rtlCol="0" anchor="t">
            <a:spAutoFit/>
          </a:bodyPr>
          <a:lstStyle/>
          <a:p>
            <a:pPr algn="ctr">
              <a:lnSpc>
                <a:spcPts val="6981"/>
              </a:lnSpc>
            </a:pPr>
            <a:r>
              <a:rPr lang="en-US" sz="7589" b="1" spc="-220">
                <a:solidFill>
                  <a:srgbClr val="341708"/>
                </a:solidFill>
                <a:latin typeface="Bebas Neue Bold"/>
                <a:ea typeface="Bebas Neue Bold"/>
                <a:cs typeface="Bebas Neue Bold"/>
                <a:sym typeface="Bebas Neue Bold"/>
              </a:rPr>
              <a:t>ORDER</a:t>
            </a:r>
          </a:p>
          <a:p>
            <a:pPr algn="ctr">
              <a:lnSpc>
                <a:spcPts val="6981"/>
              </a:lnSpc>
            </a:pPr>
            <a:r>
              <a:rPr lang="en-US" sz="7589" b="1" spc="-220">
                <a:solidFill>
                  <a:srgbClr val="341708"/>
                </a:solidFill>
                <a:latin typeface="Bebas Neue Bold"/>
                <a:ea typeface="Bebas Neue Bold"/>
                <a:cs typeface="Bebas Neue Bold"/>
                <a:sym typeface="Bebas Neue Bold"/>
              </a:rPr>
              <a:t>NOW</a:t>
            </a:r>
          </a:p>
        </p:txBody>
      </p:sp>
      <p:sp>
        <p:nvSpPr>
          <p:cNvPr id="23" name="TextBox 22">
            <a:extLst>
              <a:ext uri="{FF2B5EF4-FFF2-40B4-BE49-F238E27FC236}">
                <a16:creationId xmlns:a16="http://schemas.microsoft.com/office/drawing/2014/main" id="{3320161B-89A6-E10F-3038-093CCFBF6326}"/>
              </a:ext>
            </a:extLst>
          </p:cNvPr>
          <p:cNvSpPr txBox="1"/>
          <p:nvPr/>
        </p:nvSpPr>
        <p:spPr>
          <a:xfrm>
            <a:off x="1832372" y="520281"/>
            <a:ext cx="11364390" cy="984885"/>
          </a:xfrm>
          <a:prstGeom prst="rect">
            <a:avLst/>
          </a:prstGeom>
          <a:noFill/>
        </p:spPr>
        <p:txBody>
          <a:bodyPr wrap="square">
            <a:spAutoFit/>
          </a:bodyPr>
          <a:lstStyle/>
          <a:p>
            <a:r>
              <a:rPr lang="en-US" sz="4000" b="1" dirty="0">
                <a:solidFill>
                  <a:schemeClr val="bg1"/>
                </a:solidFill>
              </a:rPr>
              <a:t>3 . </a:t>
            </a:r>
            <a:r>
              <a:rPr lang="en-US" sz="4000" dirty="0">
                <a:solidFill>
                  <a:schemeClr val="bg1"/>
                </a:solidFill>
              </a:rPr>
              <a:t>Identify the highest-priced pizza.</a:t>
            </a:r>
          </a:p>
          <a:p>
            <a:r>
              <a:rPr lang="en-US" sz="1800" dirty="0">
                <a:solidFill>
                  <a:schemeClr val="bg1"/>
                </a:solidFill>
              </a:rPr>
              <a:t>.</a:t>
            </a:r>
          </a:p>
        </p:txBody>
      </p:sp>
      <p:sp>
        <p:nvSpPr>
          <p:cNvPr id="28" name="TextBox 27">
            <a:extLst>
              <a:ext uri="{FF2B5EF4-FFF2-40B4-BE49-F238E27FC236}">
                <a16:creationId xmlns:a16="http://schemas.microsoft.com/office/drawing/2014/main" id="{DCB6620A-E56B-E4B2-B3E3-D533AA7D426C}"/>
              </a:ext>
            </a:extLst>
          </p:cNvPr>
          <p:cNvSpPr txBox="1"/>
          <p:nvPr/>
        </p:nvSpPr>
        <p:spPr>
          <a:xfrm>
            <a:off x="1159364" y="2702180"/>
            <a:ext cx="2471391" cy="707886"/>
          </a:xfrm>
          <a:prstGeom prst="rect">
            <a:avLst/>
          </a:prstGeom>
          <a:noFill/>
        </p:spPr>
        <p:txBody>
          <a:bodyPr wrap="square" rtlCol="0">
            <a:spAutoFit/>
          </a:bodyPr>
          <a:lstStyle/>
          <a:p>
            <a:r>
              <a:rPr lang="en-IN" sz="4000" b="1" dirty="0">
                <a:solidFill>
                  <a:schemeClr val="bg1"/>
                </a:solidFill>
              </a:rPr>
              <a:t>Query:</a:t>
            </a:r>
          </a:p>
        </p:txBody>
      </p:sp>
      <p:sp>
        <p:nvSpPr>
          <p:cNvPr id="29" name="TextBox 28">
            <a:extLst>
              <a:ext uri="{FF2B5EF4-FFF2-40B4-BE49-F238E27FC236}">
                <a16:creationId xmlns:a16="http://schemas.microsoft.com/office/drawing/2014/main" id="{F1306CCC-28BA-3DE6-1CBD-3A020B86655D}"/>
              </a:ext>
            </a:extLst>
          </p:cNvPr>
          <p:cNvSpPr txBox="1"/>
          <p:nvPr/>
        </p:nvSpPr>
        <p:spPr>
          <a:xfrm>
            <a:off x="862802" y="7248326"/>
            <a:ext cx="2471391" cy="707886"/>
          </a:xfrm>
          <a:prstGeom prst="rect">
            <a:avLst/>
          </a:prstGeom>
          <a:noFill/>
        </p:spPr>
        <p:txBody>
          <a:bodyPr wrap="square" rtlCol="0">
            <a:spAutoFit/>
          </a:bodyPr>
          <a:lstStyle/>
          <a:p>
            <a:r>
              <a:rPr lang="en-IN" sz="4000" b="1" dirty="0">
                <a:solidFill>
                  <a:schemeClr val="bg1"/>
                </a:solidFill>
              </a:rPr>
              <a:t>Output:</a:t>
            </a:r>
          </a:p>
        </p:txBody>
      </p:sp>
      <p:pic>
        <p:nvPicPr>
          <p:cNvPr id="15" name="Picture 14">
            <a:extLst>
              <a:ext uri="{FF2B5EF4-FFF2-40B4-BE49-F238E27FC236}">
                <a16:creationId xmlns:a16="http://schemas.microsoft.com/office/drawing/2014/main" id="{269A2C96-FAD7-8577-F490-36AC01AD746E}"/>
              </a:ext>
            </a:extLst>
          </p:cNvPr>
          <p:cNvPicPr>
            <a:picLocks noChangeAspect="1"/>
          </p:cNvPicPr>
          <p:nvPr/>
        </p:nvPicPr>
        <p:blipFill>
          <a:blip r:embed="rId5"/>
          <a:stretch>
            <a:fillRect/>
          </a:stretch>
        </p:blipFill>
        <p:spPr>
          <a:xfrm>
            <a:off x="258557" y="1488123"/>
            <a:ext cx="16743523" cy="8074978"/>
          </a:xfrm>
          <a:prstGeom prst="rect">
            <a:avLst/>
          </a:prstGeom>
        </p:spPr>
      </p:pic>
    </p:spTree>
    <p:extLst>
      <p:ext uri="{BB962C8B-B14F-4D97-AF65-F5344CB8AC3E}">
        <p14:creationId xmlns:p14="http://schemas.microsoft.com/office/powerpoint/2010/main" val="367559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543</Words>
  <Application>Microsoft Office PowerPoint</Application>
  <PresentationFormat>Custom</PresentationFormat>
  <Paragraphs>112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Montserrat Bold</vt:lpstr>
      <vt:lpstr>Arial</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Orange Modern Bold Pizza Resto Presentation</dc:title>
  <dc:creator>Shithin T</dc:creator>
  <cp:lastModifiedBy>Shithin T</cp:lastModifiedBy>
  <cp:revision>5</cp:revision>
  <dcterms:created xsi:type="dcterms:W3CDTF">2006-08-16T00:00:00Z</dcterms:created>
  <dcterms:modified xsi:type="dcterms:W3CDTF">2025-11-23T08:45:44Z</dcterms:modified>
  <dc:identifier>DAGpwo-5fKU</dc:identifier>
</cp:coreProperties>
</file>